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8"/>
  </p:notesMasterIdLst>
  <p:sldIdLst>
    <p:sldId id="256" r:id="rId2"/>
    <p:sldId id="257" r:id="rId3"/>
    <p:sldId id="269" r:id="rId4"/>
    <p:sldId id="276" r:id="rId5"/>
    <p:sldId id="272" r:id="rId6"/>
    <p:sldId id="273" r:id="rId7"/>
    <p:sldId id="277" r:id="rId8"/>
    <p:sldId id="274" r:id="rId9"/>
    <p:sldId id="278" r:id="rId10"/>
    <p:sldId id="275" r:id="rId11"/>
    <p:sldId id="281" r:id="rId12"/>
    <p:sldId id="279" r:id="rId13"/>
    <p:sldId id="270" r:id="rId14"/>
    <p:sldId id="296" r:id="rId15"/>
    <p:sldId id="280" r:id="rId16"/>
    <p:sldId id="282" r:id="rId17"/>
    <p:sldId id="289" r:id="rId18"/>
    <p:sldId id="283" r:id="rId19"/>
    <p:sldId id="284" r:id="rId20"/>
    <p:sldId id="293" r:id="rId21"/>
    <p:sldId id="294" r:id="rId22"/>
    <p:sldId id="295" r:id="rId23"/>
    <p:sldId id="292" r:id="rId24"/>
    <p:sldId id="287" r:id="rId25"/>
    <p:sldId id="288" r:id="rId26"/>
    <p:sldId id="26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741" autoAdjust="0"/>
  </p:normalViewPr>
  <p:slideViewPr>
    <p:cSldViewPr>
      <p:cViewPr>
        <p:scale>
          <a:sx n="70" d="100"/>
          <a:sy n="70" d="100"/>
        </p:scale>
        <p:origin x="-201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8CD3C-39BC-4CFE-9FB1-474C91887ECC}"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ru-RU"/>
        </a:p>
      </dgm:t>
    </dgm:pt>
    <dgm:pt modelId="{5C722986-F028-40AA-9708-DD5C90DB650F}">
      <dgm:prSet phldrT="[Текст]"/>
      <dgm:spPr/>
      <dgm:t>
        <a:bodyPr/>
        <a:lstStyle/>
        <a:p>
          <a:r>
            <a:rPr lang="ru-RU" dirty="0" smtClean="0"/>
            <a:t>Объективный подход</a:t>
          </a:r>
          <a:endParaRPr lang="ru-RU" dirty="0"/>
        </a:p>
      </dgm:t>
    </dgm:pt>
    <dgm:pt modelId="{3D7AA322-D72D-4C39-A79B-22A635A61ECA}" type="parTrans" cxnId="{EAD0A9A6-7786-467B-B364-E4C697D4CE80}">
      <dgm:prSet/>
      <dgm:spPr/>
      <dgm:t>
        <a:bodyPr/>
        <a:lstStyle/>
        <a:p>
          <a:endParaRPr lang="ru-RU"/>
        </a:p>
      </dgm:t>
    </dgm:pt>
    <dgm:pt modelId="{734D3270-53C4-463C-974F-0077659F9FFE}" type="sibTrans" cxnId="{EAD0A9A6-7786-467B-B364-E4C697D4CE80}">
      <dgm:prSet/>
      <dgm:spPr/>
      <dgm:t>
        <a:bodyPr/>
        <a:lstStyle/>
        <a:p>
          <a:endParaRPr lang="ru-RU"/>
        </a:p>
      </dgm:t>
    </dgm:pt>
    <dgm:pt modelId="{CD09BB62-7D7E-4886-AFA9-C7908C94E64C}">
      <dgm:prSet phldrT="[Текст]"/>
      <dgm:spPr/>
      <dgm:t>
        <a:bodyPr/>
        <a:lstStyle/>
        <a:p>
          <a:r>
            <a:rPr lang="ru-RU" dirty="0" smtClean="0"/>
            <a:t>Проблемный подход</a:t>
          </a:r>
          <a:endParaRPr lang="ru-RU" dirty="0"/>
        </a:p>
      </dgm:t>
    </dgm:pt>
    <dgm:pt modelId="{8E9278A7-16AD-4415-8287-64B207ABA0C8}" type="parTrans" cxnId="{D4F9DD1C-C653-4800-8ED5-3B615E2E2C36}">
      <dgm:prSet/>
      <dgm:spPr/>
      <dgm:t>
        <a:bodyPr/>
        <a:lstStyle/>
        <a:p>
          <a:endParaRPr lang="ru-RU"/>
        </a:p>
      </dgm:t>
    </dgm:pt>
    <dgm:pt modelId="{9BFE4615-4DAB-4C52-804A-A035A1797358}" type="sibTrans" cxnId="{D4F9DD1C-C653-4800-8ED5-3B615E2E2C36}">
      <dgm:prSet/>
      <dgm:spPr/>
      <dgm:t>
        <a:bodyPr/>
        <a:lstStyle/>
        <a:p>
          <a:endParaRPr lang="ru-RU"/>
        </a:p>
      </dgm:t>
    </dgm:pt>
    <dgm:pt modelId="{550FD33D-DC5B-4BE1-A6FD-0A006F3EBADE}">
      <dgm:prSet phldrT="[Текст]"/>
      <dgm:spPr/>
      <dgm:t>
        <a:bodyPr/>
        <a:lstStyle/>
        <a:p>
          <a:r>
            <a:rPr lang="ru-RU" dirty="0" smtClean="0"/>
            <a:t>Функциональный подход</a:t>
          </a:r>
          <a:endParaRPr lang="ru-RU" dirty="0"/>
        </a:p>
      </dgm:t>
    </dgm:pt>
    <dgm:pt modelId="{2CFA0B56-A2FB-4C0F-A4C4-08D268F3C0F8}" type="parTrans" cxnId="{0962BE6F-529A-4BBF-9B6C-7F966CAE438C}">
      <dgm:prSet/>
      <dgm:spPr/>
      <dgm:t>
        <a:bodyPr/>
        <a:lstStyle/>
        <a:p>
          <a:endParaRPr lang="ru-RU"/>
        </a:p>
      </dgm:t>
    </dgm:pt>
    <dgm:pt modelId="{7016EF30-ABFB-48FA-994E-6B87AF1A1387}" type="sibTrans" cxnId="{0962BE6F-529A-4BBF-9B6C-7F966CAE438C}">
      <dgm:prSet/>
      <dgm:spPr/>
      <dgm:t>
        <a:bodyPr/>
        <a:lstStyle/>
        <a:p>
          <a:endParaRPr lang="ru-RU"/>
        </a:p>
      </dgm:t>
    </dgm:pt>
    <dgm:pt modelId="{8C2BC7F4-1BB0-4FA8-8F0C-B8B7A9D8FA16}" type="pres">
      <dgm:prSet presAssocID="{E118CD3C-39BC-4CFE-9FB1-474C91887ECC}" presName="linear" presStyleCnt="0">
        <dgm:presLayoutVars>
          <dgm:dir/>
          <dgm:animLvl val="lvl"/>
          <dgm:resizeHandles val="exact"/>
        </dgm:presLayoutVars>
      </dgm:prSet>
      <dgm:spPr/>
      <dgm:t>
        <a:bodyPr/>
        <a:lstStyle/>
        <a:p>
          <a:endParaRPr lang="ru-RU"/>
        </a:p>
      </dgm:t>
    </dgm:pt>
    <dgm:pt modelId="{2EA0D07D-7E58-46C2-B636-0F8E014DE2B6}" type="pres">
      <dgm:prSet presAssocID="{5C722986-F028-40AA-9708-DD5C90DB650F}" presName="parentLin" presStyleCnt="0"/>
      <dgm:spPr/>
    </dgm:pt>
    <dgm:pt modelId="{27F24FD4-5BC0-4229-B64D-8F94C87F86A5}" type="pres">
      <dgm:prSet presAssocID="{5C722986-F028-40AA-9708-DD5C90DB650F}" presName="parentLeftMargin" presStyleLbl="node1" presStyleIdx="0" presStyleCnt="3"/>
      <dgm:spPr/>
      <dgm:t>
        <a:bodyPr/>
        <a:lstStyle/>
        <a:p>
          <a:endParaRPr lang="ru-RU"/>
        </a:p>
      </dgm:t>
    </dgm:pt>
    <dgm:pt modelId="{D0747A78-BB70-42A3-893A-CD884873EE37}" type="pres">
      <dgm:prSet presAssocID="{5C722986-F028-40AA-9708-DD5C90DB650F}" presName="parentText" presStyleLbl="node1" presStyleIdx="0" presStyleCnt="3" custScaleX="103409">
        <dgm:presLayoutVars>
          <dgm:chMax val="0"/>
          <dgm:bulletEnabled val="1"/>
        </dgm:presLayoutVars>
      </dgm:prSet>
      <dgm:spPr/>
      <dgm:t>
        <a:bodyPr/>
        <a:lstStyle/>
        <a:p>
          <a:endParaRPr lang="ru-RU"/>
        </a:p>
      </dgm:t>
    </dgm:pt>
    <dgm:pt modelId="{CF09AC97-07CD-4EC2-B671-FDF8EC98AFFB}" type="pres">
      <dgm:prSet presAssocID="{5C722986-F028-40AA-9708-DD5C90DB650F}" presName="negativeSpace" presStyleCnt="0"/>
      <dgm:spPr/>
    </dgm:pt>
    <dgm:pt modelId="{1E0BDFAD-9F64-4A4C-92FE-76E887E919CB}" type="pres">
      <dgm:prSet presAssocID="{5C722986-F028-40AA-9708-DD5C90DB650F}" presName="childText" presStyleLbl="conFgAcc1" presStyleIdx="0" presStyleCnt="3">
        <dgm:presLayoutVars>
          <dgm:bulletEnabled val="1"/>
        </dgm:presLayoutVars>
      </dgm:prSet>
      <dgm:spPr/>
    </dgm:pt>
    <dgm:pt modelId="{F4928D26-680D-4062-AF46-14A03CC76386}" type="pres">
      <dgm:prSet presAssocID="{734D3270-53C4-463C-974F-0077659F9FFE}" presName="spaceBetweenRectangles" presStyleCnt="0"/>
      <dgm:spPr/>
    </dgm:pt>
    <dgm:pt modelId="{6F7A0D17-0F1A-4F63-A6A1-9B2F21B7483A}" type="pres">
      <dgm:prSet presAssocID="{CD09BB62-7D7E-4886-AFA9-C7908C94E64C}" presName="parentLin" presStyleCnt="0"/>
      <dgm:spPr/>
    </dgm:pt>
    <dgm:pt modelId="{46E3BF97-1178-44ED-97D6-E711E53C4EA0}" type="pres">
      <dgm:prSet presAssocID="{CD09BB62-7D7E-4886-AFA9-C7908C94E64C}" presName="parentLeftMargin" presStyleLbl="node1" presStyleIdx="0" presStyleCnt="3"/>
      <dgm:spPr/>
      <dgm:t>
        <a:bodyPr/>
        <a:lstStyle/>
        <a:p>
          <a:endParaRPr lang="ru-RU"/>
        </a:p>
      </dgm:t>
    </dgm:pt>
    <dgm:pt modelId="{55B82BC4-78B5-434E-B2A0-BDD9984637D6}" type="pres">
      <dgm:prSet presAssocID="{CD09BB62-7D7E-4886-AFA9-C7908C94E64C}" presName="parentText" presStyleLbl="node1" presStyleIdx="1" presStyleCnt="3" custScaleX="111847">
        <dgm:presLayoutVars>
          <dgm:chMax val="0"/>
          <dgm:bulletEnabled val="1"/>
        </dgm:presLayoutVars>
      </dgm:prSet>
      <dgm:spPr/>
      <dgm:t>
        <a:bodyPr/>
        <a:lstStyle/>
        <a:p>
          <a:endParaRPr lang="ru-RU"/>
        </a:p>
      </dgm:t>
    </dgm:pt>
    <dgm:pt modelId="{6F56032F-F924-4715-AF74-0BBD8F3C199F}" type="pres">
      <dgm:prSet presAssocID="{CD09BB62-7D7E-4886-AFA9-C7908C94E64C}" presName="negativeSpace" presStyleCnt="0"/>
      <dgm:spPr/>
    </dgm:pt>
    <dgm:pt modelId="{A6F73F59-7BEF-4CF2-BCE1-18A55435E597}" type="pres">
      <dgm:prSet presAssocID="{CD09BB62-7D7E-4886-AFA9-C7908C94E64C}" presName="childText" presStyleLbl="conFgAcc1" presStyleIdx="1" presStyleCnt="3">
        <dgm:presLayoutVars>
          <dgm:bulletEnabled val="1"/>
        </dgm:presLayoutVars>
      </dgm:prSet>
      <dgm:spPr/>
    </dgm:pt>
    <dgm:pt modelId="{C160A2CE-0BF8-4AB4-8CD2-F9E49B4D5731}" type="pres">
      <dgm:prSet presAssocID="{9BFE4615-4DAB-4C52-804A-A035A1797358}" presName="spaceBetweenRectangles" presStyleCnt="0"/>
      <dgm:spPr/>
    </dgm:pt>
    <dgm:pt modelId="{026B0219-510D-4483-92D9-411133639028}" type="pres">
      <dgm:prSet presAssocID="{550FD33D-DC5B-4BE1-A6FD-0A006F3EBADE}" presName="parentLin" presStyleCnt="0"/>
      <dgm:spPr/>
    </dgm:pt>
    <dgm:pt modelId="{D536FFF4-89C6-4026-AE5E-8B4E830B95A9}" type="pres">
      <dgm:prSet presAssocID="{550FD33D-DC5B-4BE1-A6FD-0A006F3EBADE}" presName="parentLeftMargin" presStyleLbl="node1" presStyleIdx="1" presStyleCnt="3"/>
      <dgm:spPr/>
      <dgm:t>
        <a:bodyPr/>
        <a:lstStyle/>
        <a:p>
          <a:endParaRPr lang="ru-RU"/>
        </a:p>
      </dgm:t>
    </dgm:pt>
    <dgm:pt modelId="{2F2E3FBB-C002-4FFD-8BF4-81462EA239F0}" type="pres">
      <dgm:prSet presAssocID="{550FD33D-DC5B-4BE1-A6FD-0A006F3EBADE}" presName="parentText" presStyleLbl="node1" presStyleIdx="2" presStyleCnt="3" custScaleX="111848">
        <dgm:presLayoutVars>
          <dgm:chMax val="0"/>
          <dgm:bulletEnabled val="1"/>
        </dgm:presLayoutVars>
      </dgm:prSet>
      <dgm:spPr/>
      <dgm:t>
        <a:bodyPr/>
        <a:lstStyle/>
        <a:p>
          <a:endParaRPr lang="ru-RU"/>
        </a:p>
      </dgm:t>
    </dgm:pt>
    <dgm:pt modelId="{C6690032-7B0F-446F-94CA-1F5465EF1C21}" type="pres">
      <dgm:prSet presAssocID="{550FD33D-DC5B-4BE1-A6FD-0A006F3EBADE}" presName="negativeSpace" presStyleCnt="0"/>
      <dgm:spPr/>
    </dgm:pt>
    <dgm:pt modelId="{E326C94F-587F-4484-83D8-25EA42596B23}" type="pres">
      <dgm:prSet presAssocID="{550FD33D-DC5B-4BE1-A6FD-0A006F3EBADE}" presName="childText" presStyleLbl="conFgAcc1" presStyleIdx="2" presStyleCnt="3">
        <dgm:presLayoutVars>
          <dgm:bulletEnabled val="1"/>
        </dgm:presLayoutVars>
      </dgm:prSet>
      <dgm:spPr/>
    </dgm:pt>
  </dgm:ptLst>
  <dgm:cxnLst>
    <dgm:cxn modelId="{59D8EC4F-04E3-49FB-9E70-B930F788A6C9}" type="presOf" srcId="{550FD33D-DC5B-4BE1-A6FD-0A006F3EBADE}" destId="{D536FFF4-89C6-4026-AE5E-8B4E830B95A9}" srcOrd="0" destOrd="0" presId="urn:microsoft.com/office/officeart/2005/8/layout/list1"/>
    <dgm:cxn modelId="{5315E738-BA55-4510-A297-036F810BB704}" type="presOf" srcId="{CD09BB62-7D7E-4886-AFA9-C7908C94E64C}" destId="{55B82BC4-78B5-434E-B2A0-BDD9984637D6}" srcOrd="1" destOrd="0" presId="urn:microsoft.com/office/officeart/2005/8/layout/list1"/>
    <dgm:cxn modelId="{831BAF45-A0D3-4A3D-8443-70F780F6055F}" type="presOf" srcId="{550FD33D-DC5B-4BE1-A6FD-0A006F3EBADE}" destId="{2F2E3FBB-C002-4FFD-8BF4-81462EA239F0}" srcOrd="1" destOrd="0" presId="urn:microsoft.com/office/officeart/2005/8/layout/list1"/>
    <dgm:cxn modelId="{74E5F802-78C1-4633-9310-E8C69D8EB27F}" type="presOf" srcId="{5C722986-F028-40AA-9708-DD5C90DB650F}" destId="{D0747A78-BB70-42A3-893A-CD884873EE37}" srcOrd="1" destOrd="0" presId="urn:microsoft.com/office/officeart/2005/8/layout/list1"/>
    <dgm:cxn modelId="{D414720A-CF7B-4FD1-A3A3-1173131C6661}" type="presOf" srcId="{CD09BB62-7D7E-4886-AFA9-C7908C94E64C}" destId="{46E3BF97-1178-44ED-97D6-E711E53C4EA0}" srcOrd="0" destOrd="0" presId="urn:microsoft.com/office/officeart/2005/8/layout/list1"/>
    <dgm:cxn modelId="{0962BE6F-529A-4BBF-9B6C-7F966CAE438C}" srcId="{E118CD3C-39BC-4CFE-9FB1-474C91887ECC}" destId="{550FD33D-DC5B-4BE1-A6FD-0A006F3EBADE}" srcOrd="2" destOrd="0" parTransId="{2CFA0B56-A2FB-4C0F-A4C4-08D268F3C0F8}" sibTransId="{7016EF30-ABFB-48FA-994E-6B87AF1A1387}"/>
    <dgm:cxn modelId="{D4F9DD1C-C653-4800-8ED5-3B615E2E2C36}" srcId="{E118CD3C-39BC-4CFE-9FB1-474C91887ECC}" destId="{CD09BB62-7D7E-4886-AFA9-C7908C94E64C}" srcOrd="1" destOrd="0" parTransId="{8E9278A7-16AD-4415-8287-64B207ABA0C8}" sibTransId="{9BFE4615-4DAB-4C52-804A-A035A1797358}"/>
    <dgm:cxn modelId="{01538912-58DF-4B9D-8201-B8D848474148}" type="presOf" srcId="{5C722986-F028-40AA-9708-DD5C90DB650F}" destId="{27F24FD4-5BC0-4229-B64D-8F94C87F86A5}" srcOrd="0" destOrd="0" presId="urn:microsoft.com/office/officeart/2005/8/layout/list1"/>
    <dgm:cxn modelId="{06237D97-8160-4364-9703-D5485D90612C}" type="presOf" srcId="{E118CD3C-39BC-4CFE-9FB1-474C91887ECC}" destId="{8C2BC7F4-1BB0-4FA8-8F0C-B8B7A9D8FA16}" srcOrd="0" destOrd="0" presId="urn:microsoft.com/office/officeart/2005/8/layout/list1"/>
    <dgm:cxn modelId="{EAD0A9A6-7786-467B-B364-E4C697D4CE80}" srcId="{E118CD3C-39BC-4CFE-9FB1-474C91887ECC}" destId="{5C722986-F028-40AA-9708-DD5C90DB650F}" srcOrd="0" destOrd="0" parTransId="{3D7AA322-D72D-4C39-A79B-22A635A61ECA}" sibTransId="{734D3270-53C4-463C-974F-0077659F9FFE}"/>
    <dgm:cxn modelId="{6C6E483C-E513-4F82-92EF-4A6C8E33CB6E}" type="presParOf" srcId="{8C2BC7F4-1BB0-4FA8-8F0C-B8B7A9D8FA16}" destId="{2EA0D07D-7E58-46C2-B636-0F8E014DE2B6}" srcOrd="0" destOrd="0" presId="urn:microsoft.com/office/officeart/2005/8/layout/list1"/>
    <dgm:cxn modelId="{770A967D-BA80-401E-9BE8-BDC9467382B7}" type="presParOf" srcId="{2EA0D07D-7E58-46C2-B636-0F8E014DE2B6}" destId="{27F24FD4-5BC0-4229-B64D-8F94C87F86A5}" srcOrd="0" destOrd="0" presId="urn:microsoft.com/office/officeart/2005/8/layout/list1"/>
    <dgm:cxn modelId="{E09AA1FF-ED59-4A95-88DA-79DC06355411}" type="presParOf" srcId="{2EA0D07D-7E58-46C2-B636-0F8E014DE2B6}" destId="{D0747A78-BB70-42A3-893A-CD884873EE37}" srcOrd="1" destOrd="0" presId="urn:microsoft.com/office/officeart/2005/8/layout/list1"/>
    <dgm:cxn modelId="{2ECE5F37-86C7-47F0-83AC-31EF3CC75C89}" type="presParOf" srcId="{8C2BC7F4-1BB0-4FA8-8F0C-B8B7A9D8FA16}" destId="{CF09AC97-07CD-4EC2-B671-FDF8EC98AFFB}" srcOrd="1" destOrd="0" presId="urn:microsoft.com/office/officeart/2005/8/layout/list1"/>
    <dgm:cxn modelId="{F075E880-1D9B-4CB4-8190-5A3E1E73D3BB}" type="presParOf" srcId="{8C2BC7F4-1BB0-4FA8-8F0C-B8B7A9D8FA16}" destId="{1E0BDFAD-9F64-4A4C-92FE-76E887E919CB}" srcOrd="2" destOrd="0" presId="urn:microsoft.com/office/officeart/2005/8/layout/list1"/>
    <dgm:cxn modelId="{F9C4AAF3-4CCA-4DE7-8CF6-E4CAE84C3E78}" type="presParOf" srcId="{8C2BC7F4-1BB0-4FA8-8F0C-B8B7A9D8FA16}" destId="{F4928D26-680D-4062-AF46-14A03CC76386}" srcOrd="3" destOrd="0" presId="urn:microsoft.com/office/officeart/2005/8/layout/list1"/>
    <dgm:cxn modelId="{F902A2FB-45F4-44D9-9508-165FF1A7063D}" type="presParOf" srcId="{8C2BC7F4-1BB0-4FA8-8F0C-B8B7A9D8FA16}" destId="{6F7A0D17-0F1A-4F63-A6A1-9B2F21B7483A}" srcOrd="4" destOrd="0" presId="urn:microsoft.com/office/officeart/2005/8/layout/list1"/>
    <dgm:cxn modelId="{99FB0E8F-1290-44E4-99F5-A2FA93552069}" type="presParOf" srcId="{6F7A0D17-0F1A-4F63-A6A1-9B2F21B7483A}" destId="{46E3BF97-1178-44ED-97D6-E711E53C4EA0}" srcOrd="0" destOrd="0" presId="urn:microsoft.com/office/officeart/2005/8/layout/list1"/>
    <dgm:cxn modelId="{AB607894-A384-40D4-A938-37874FC520DC}" type="presParOf" srcId="{6F7A0D17-0F1A-4F63-A6A1-9B2F21B7483A}" destId="{55B82BC4-78B5-434E-B2A0-BDD9984637D6}" srcOrd="1" destOrd="0" presId="urn:microsoft.com/office/officeart/2005/8/layout/list1"/>
    <dgm:cxn modelId="{E5BC1A35-A985-452F-9E14-E13F8C3E1CB3}" type="presParOf" srcId="{8C2BC7F4-1BB0-4FA8-8F0C-B8B7A9D8FA16}" destId="{6F56032F-F924-4715-AF74-0BBD8F3C199F}" srcOrd="5" destOrd="0" presId="urn:microsoft.com/office/officeart/2005/8/layout/list1"/>
    <dgm:cxn modelId="{DEB100C9-5553-4B4F-92D0-6076DAA8F34B}" type="presParOf" srcId="{8C2BC7F4-1BB0-4FA8-8F0C-B8B7A9D8FA16}" destId="{A6F73F59-7BEF-4CF2-BCE1-18A55435E597}" srcOrd="6" destOrd="0" presId="urn:microsoft.com/office/officeart/2005/8/layout/list1"/>
    <dgm:cxn modelId="{BED342E0-5650-4F2E-A784-5A58449198E5}" type="presParOf" srcId="{8C2BC7F4-1BB0-4FA8-8F0C-B8B7A9D8FA16}" destId="{C160A2CE-0BF8-4AB4-8CD2-F9E49B4D5731}" srcOrd="7" destOrd="0" presId="urn:microsoft.com/office/officeart/2005/8/layout/list1"/>
    <dgm:cxn modelId="{9FA4E457-A6A2-43C2-9F81-F90B44134078}" type="presParOf" srcId="{8C2BC7F4-1BB0-4FA8-8F0C-B8B7A9D8FA16}" destId="{026B0219-510D-4483-92D9-411133639028}" srcOrd="8" destOrd="0" presId="urn:microsoft.com/office/officeart/2005/8/layout/list1"/>
    <dgm:cxn modelId="{8699A6BE-033A-4B7E-B1AC-1BEFAEFBCDEC}" type="presParOf" srcId="{026B0219-510D-4483-92D9-411133639028}" destId="{D536FFF4-89C6-4026-AE5E-8B4E830B95A9}" srcOrd="0" destOrd="0" presId="urn:microsoft.com/office/officeart/2005/8/layout/list1"/>
    <dgm:cxn modelId="{C5B3E4BD-B85E-44EB-9B3D-C98D8C1A8F4D}" type="presParOf" srcId="{026B0219-510D-4483-92D9-411133639028}" destId="{2F2E3FBB-C002-4FFD-8BF4-81462EA239F0}" srcOrd="1" destOrd="0" presId="urn:microsoft.com/office/officeart/2005/8/layout/list1"/>
    <dgm:cxn modelId="{3F0DAE97-9678-4BF7-BAE0-F2694A7E045E}" type="presParOf" srcId="{8C2BC7F4-1BB0-4FA8-8F0C-B8B7A9D8FA16}" destId="{C6690032-7B0F-446F-94CA-1F5465EF1C21}" srcOrd="9" destOrd="0" presId="urn:microsoft.com/office/officeart/2005/8/layout/list1"/>
    <dgm:cxn modelId="{CE149352-C9CB-41E3-B64D-052E83EE477A}" type="presParOf" srcId="{8C2BC7F4-1BB0-4FA8-8F0C-B8B7A9D8FA16}" destId="{E326C94F-587F-4484-83D8-25EA42596B23}"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8F853-B28F-4031-828E-E9B1B23D5BAD}" type="doc">
      <dgm:prSet loTypeId="urn:microsoft.com/office/officeart/2005/8/layout/hProcess9" loCatId="process" qsTypeId="urn:microsoft.com/office/officeart/2005/8/quickstyle/3d7" qsCatId="3D" csTypeId="urn:microsoft.com/office/officeart/2005/8/colors/accent4_1" csCatId="accent4" phldr="1"/>
      <dgm:spPr/>
    </dgm:pt>
    <dgm:pt modelId="{C3B6CDB0-15C0-4CBA-9C17-F460EF81C377}">
      <dgm:prSet phldrT="[Текст]"/>
      <dgm:spPr/>
      <dgm:t>
        <a:bodyPr/>
        <a:lstStyle/>
        <a:p>
          <a:r>
            <a:rPr lang="ru-RU" b="0" i="1" dirty="0" smtClean="0">
              <a:latin typeface="Times New Roman" pitchFamily="18" charset="0"/>
              <a:cs typeface="Times New Roman" pitchFamily="18" charset="0"/>
            </a:rPr>
            <a:t>Этап самоопределения, идентификации и адаптации </a:t>
          </a:r>
          <a:endParaRPr lang="ru-RU" b="0" i="1" dirty="0">
            <a:latin typeface="Times New Roman" pitchFamily="18" charset="0"/>
            <a:cs typeface="Times New Roman" pitchFamily="18" charset="0"/>
          </a:endParaRPr>
        </a:p>
      </dgm:t>
    </dgm:pt>
    <dgm:pt modelId="{D5CBD2AE-9488-4847-AF85-718C19FF0C3C}" type="parTrans" cxnId="{1455B052-EA81-4616-AA75-FB1E7CA09897}">
      <dgm:prSet/>
      <dgm:spPr/>
      <dgm:t>
        <a:bodyPr/>
        <a:lstStyle/>
        <a:p>
          <a:endParaRPr lang="ru-RU"/>
        </a:p>
      </dgm:t>
    </dgm:pt>
    <dgm:pt modelId="{BE3E0FF9-8322-4790-B9E2-0C982CD21046}" type="sibTrans" cxnId="{1455B052-EA81-4616-AA75-FB1E7CA09897}">
      <dgm:prSet/>
      <dgm:spPr/>
      <dgm:t>
        <a:bodyPr/>
        <a:lstStyle/>
        <a:p>
          <a:endParaRPr lang="ru-RU"/>
        </a:p>
      </dgm:t>
    </dgm:pt>
    <dgm:pt modelId="{AA0CBE8A-E32D-4587-B990-225853FB8097}">
      <dgm:prSet phldrT="[Текст]"/>
      <dgm:spPr/>
      <dgm:t>
        <a:bodyPr/>
        <a:lstStyle/>
        <a:p>
          <a:r>
            <a:rPr lang="ru-RU" b="0" i="1" dirty="0" smtClean="0">
              <a:latin typeface="Times New Roman" pitchFamily="18" charset="0"/>
              <a:cs typeface="Times New Roman" pitchFamily="18" charset="0"/>
            </a:rPr>
            <a:t>Этап  самовыражения, накопления опыта и создания индивидуального стиля </a:t>
          </a:r>
          <a:endParaRPr lang="ru-RU" b="0" i="1" dirty="0">
            <a:latin typeface="Times New Roman" pitchFamily="18" charset="0"/>
            <a:cs typeface="Times New Roman" pitchFamily="18" charset="0"/>
          </a:endParaRPr>
        </a:p>
      </dgm:t>
    </dgm:pt>
    <dgm:pt modelId="{8C25A605-E162-4B26-AC27-5D0B1A02BC7E}" type="parTrans" cxnId="{7018088E-CB82-4DFB-8F2D-696BD190D240}">
      <dgm:prSet/>
      <dgm:spPr/>
      <dgm:t>
        <a:bodyPr/>
        <a:lstStyle/>
        <a:p>
          <a:endParaRPr lang="ru-RU"/>
        </a:p>
      </dgm:t>
    </dgm:pt>
    <dgm:pt modelId="{4AE6B5D1-2770-4C33-BCCF-F3269CA21475}" type="sibTrans" cxnId="{7018088E-CB82-4DFB-8F2D-696BD190D240}">
      <dgm:prSet/>
      <dgm:spPr/>
      <dgm:t>
        <a:bodyPr/>
        <a:lstStyle/>
        <a:p>
          <a:endParaRPr lang="ru-RU"/>
        </a:p>
      </dgm:t>
    </dgm:pt>
    <dgm:pt modelId="{27118074-B64B-4F69-A077-13241DA886FB}">
      <dgm:prSet phldrT="[Текст]"/>
      <dgm:spPr/>
      <dgm:t>
        <a:bodyPr/>
        <a:lstStyle/>
        <a:p>
          <a:r>
            <a:rPr lang="ru-RU" b="0" i="1" dirty="0" smtClean="0">
              <a:latin typeface="Times New Roman" pitchFamily="18" charset="0"/>
              <a:cs typeface="Times New Roman" pitchFamily="18" charset="0"/>
            </a:rPr>
            <a:t>Этап самоактуализации в совместной деятельности с учащимися </a:t>
          </a:r>
        </a:p>
      </dgm:t>
    </dgm:pt>
    <dgm:pt modelId="{477023FC-7421-4FFC-98B0-D979BCF477D6}" type="parTrans" cxnId="{B8F5F088-8D61-43DB-99F2-EAA0D6C39592}">
      <dgm:prSet/>
      <dgm:spPr/>
      <dgm:t>
        <a:bodyPr/>
        <a:lstStyle/>
        <a:p>
          <a:endParaRPr lang="ru-RU"/>
        </a:p>
      </dgm:t>
    </dgm:pt>
    <dgm:pt modelId="{58878EDD-6037-40AE-AFC4-E312D9AA23AB}" type="sibTrans" cxnId="{B8F5F088-8D61-43DB-99F2-EAA0D6C39592}">
      <dgm:prSet/>
      <dgm:spPr/>
      <dgm:t>
        <a:bodyPr/>
        <a:lstStyle/>
        <a:p>
          <a:endParaRPr lang="ru-RU"/>
        </a:p>
      </dgm:t>
    </dgm:pt>
    <dgm:pt modelId="{CE8B8296-2562-4D60-A5FC-25A9C5AB6F79}" type="pres">
      <dgm:prSet presAssocID="{1D08F853-B28F-4031-828E-E9B1B23D5BAD}" presName="CompostProcess" presStyleCnt="0">
        <dgm:presLayoutVars>
          <dgm:dir/>
          <dgm:resizeHandles val="exact"/>
        </dgm:presLayoutVars>
      </dgm:prSet>
      <dgm:spPr/>
    </dgm:pt>
    <dgm:pt modelId="{52CC5444-196A-411C-B60E-5B7478120655}" type="pres">
      <dgm:prSet presAssocID="{1D08F853-B28F-4031-828E-E9B1B23D5BAD}" presName="arrow" presStyleLbl="bgShp" presStyleIdx="0" presStyleCnt="1"/>
      <dgm:spPr/>
    </dgm:pt>
    <dgm:pt modelId="{212FB2F7-9945-4637-8013-A8F5EF982EF6}" type="pres">
      <dgm:prSet presAssocID="{1D08F853-B28F-4031-828E-E9B1B23D5BAD}" presName="linearProcess" presStyleCnt="0"/>
      <dgm:spPr/>
    </dgm:pt>
    <dgm:pt modelId="{07CCE478-9889-4018-9763-14F22C085992}" type="pres">
      <dgm:prSet presAssocID="{C3B6CDB0-15C0-4CBA-9C17-F460EF81C377}" presName="textNode" presStyleLbl="node1" presStyleIdx="0" presStyleCnt="3">
        <dgm:presLayoutVars>
          <dgm:bulletEnabled val="1"/>
        </dgm:presLayoutVars>
      </dgm:prSet>
      <dgm:spPr/>
      <dgm:t>
        <a:bodyPr/>
        <a:lstStyle/>
        <a:p>
          <a:endParaRPr lang="ru-RU"/>
        </a:p>
      </dgm:t>
    </dgm:pt>
    <dgm:pt modelId="{4A8D41EA-7706-4DDE-8311-82C5FA838DBD}" type="pres">
      <dgm:prSet presAssocID="{BE3E0FF9-8322-4790-B9E2-0C982CD21046}" presName="sibTrans" presStyleCnt="0"/>
      <dgm:spPr/>
    </dgm:pt>
    <dgm:pt modelId="{AC1CBEFF-846D-4094-8A07-F6070B2034A3}" type="pres">
      <dgm:prSet presAssocID="{AA0CBE8A-E32D-4587-B990-225853FB8097}" presName="textNode" presStyleLbl="node1" presStyleIdx="1" presStyleCnt="3">
        <dgm:presLayoutVars>
          <dgm:bulletEnabled val="1"/>
        </dgm:presLayoutVars>
      </dgm:prSet>
      <dgm:spPr/>
      <dgm:t>
        <a:bodyPr/>
        <a:lstStyle/>
        <a:p>
          <a:endParaRPr lang="ru-RU"/>
        </a:p>
      </dgm:t>
    </dgm:pt>
    <dgm:pt modelId="{1C4D5A69-BC81-478F-BD3A-C3F1B572FAC4}" type="pres">
      <dgm:prSet presAssocID="{4AE6B5D1-2770-4C33-BCCF-F3269CA21475}" presName="sibTrans" presStyleCnt="0"/>
      <dgm:spPr/>
    </dgm:pt>
    <dgm:pt modelId="{4AFC40D2-104D-4545-AA31-6A408347005C}" type="pres">
      <dgm:prSet presAssocID="{27118074-B64B-4F69-A077-13241DA886FB}" presName="textNode" presStyleLbl="node1" presStyleIdx="2" presStyleCnt="3">
        <dgm:presLayoutVars>
          <dgm:bulletEnabled val="1"/>
        </dgm:presLayoutVars>
      </dgm:prSet>
      <dgm:spPr/>
      <dgm:t>
        <a:bodyPr/>
        <a:lstStyle/>
        <a:p>
          <a:endParaRPr lang="ru-RU"/>
        </a:p>
      </dgm:t>
    </dgm:pt>
  </dgm:ptLst>
  <dgm:cxnLst>
    <dgm:cxn modelId="{7018088E-CB82-4DFB-8F2D-696BD190D240}" srcId="{1D08F853-B28F-4031-828E-E9B1B23D5BAD}" destId="{AA0CBE8A-E32D-4587-B990-225853FB8097}" srcOrd="1" destOrd="0" parTransId="{8C25A605-E162-4B26-AC27-5D0B1A02BC7E}" sibTransId="{4AE6B5D1-2770-4C33-BCCF-F3269CA21475}"/>
    <dgm:cxn modelId="{B8F5F088-8D61-43DB-99F2-EAA0D6C39592}" srcId="{1D08F853-B28F-4031-828E-E9B1B23D5BAD}" destId="{27118074-B64B-4F69-A077-13241DA886FB}" srcOrd="2" destOrd="0" parTransId="{477023FC-7421-4FFC-98B0-D979BCF477D6}" sibTransId="{58878EDD-6037-40AE-AFC4-E312D9AA23AB}"/>
    <dgm:cxn modelId="{1455B052-EA81-4616-AA75-FB1E7CA09897}" srcId="{1D08F853-B28F-4031-828E-E9B1B23D5BAD}" destId="{C3B6CDB0-15C0-4CBA-9C17-F460EF81C377}" srcOrd="0" destOrd="0" parTransId="{D5CBD2AE-9488-4847-AF85-718C19FF0C3C}" sibTransId="{BE3E0FF9-8322-4790-B9E2-0C982CD21046}"/>
    <dgm:cxn modelId="{8229AB20-46EC-4983-9816-199F68153F6A}" type="presOf" srcId="{27118074-B64B-4F69-A077-13241DA886FB}" destId="{4AFC40D2-104D-4545-AA31-6A408347005C}" srcOrd="0" destOrd="0" presId="urn:microsoft.com/office/officeart/2005/8/layout/hProcess9"/>
    <dgm:cxn modelId="{CF2311CB-91A6-428A-AE7A-2C061172A1F4}" type="presOf" srcId="{1D08F853-B28F-4031-828E-E9B1B23D5BAD}" destId="{CE8B8296-2562-4D60-A5FC-25A9C5AB6F79}" srcOrd="0" destOrd="0" presId="urn:microsoft.com/office/officeart/2005/8/layout/hProcess9"/>
    <dgm:cxn modelId="{4A2A0585-7BF3-4D67-97DD-4BB1A258E3AB}" type="presOf" srcId="{AA0CBE8A-E32D-4587-B990-225853FB8097}" destId="{AC1CBEFF-846D-4094-8A07-F6070B2034A3}" srcOrd="0" destOrd="0" presId="urn:microsoft.com/office/officeart/2005/8/layout/hProcess9"/>
    <dgm:cxn modelId="{C27DF2C8-6124-4042-998B-20B8EAF6B2F8}" type="presOf" srcId="{C3B6CDB0-15C0-4CBA-9C17-F460EF81C377}" destId="{07CCE478-9889-4018-9763-14F22C085992}" srcOrd="0" destOrd="0" presId="urn:microsoft.com/office/officeart/2005/8/layout/hProcess9"/>
    <dgm:cxn modelId="{C7AE45A1-B1E5-4B51-A57E-53F56A372332}" type="presParOf" srcId="{CE8B8296-2562-4D60-A5FC-25A9C5AB6F79}" destId="{52CC5444-196A-411C-B60E-5B7478120655}" srcOrd="0" destOrd="0" presId="urn:microsoft.com/office/officeart/2005/8/layout/hProcess9"/>
    <dgm:cxn modelId="{BD1A8924-6383-4429-BF56-74794D18475C}" type="presParOf" srcId="{CE8B8296-2562-4D60-A5FC-25A9C5AB6F79}" destId="{212FB2F7-9945-4637-8013-A8F5EF982EF6}" srcOrd="1" destOrd="0" presId="urn:microsoft.com/office/officeart/2005/8/layout/hProcess9"/>
    <dgm:cxn modelId="{2EAD7469-E68E-43FC-AA6C-1A1804672B5D}" type="presParOf" srcId="{212FB2F7-9945-4637-8013-A8F5EF982EF6}" destId="{07CCE478-9889-4018-9763-14F22C085992}" srcOrd="0" destOrd="0" presId="urn:microsoft.com/office/officeart/2005/8/layout/hProcess9"/>
    <dgm:cxn modelId="{BB217D95-B66C-4C13-AFCE-34ECC0E245B7}" type="presParOf" srcId="{212FB2F7-9945-4637-8013-A8F5EF982EF6}" destId="{4A8D41EA-7706-4DDE-8311-82C5FA838DBD}" srcOrd="1" destOrd="0" presId="urn:microsoft.com/office/officeart/2005/8/layout/hProcess9"/>
    <dgm:cxn modelId="{89A8BADD-EA72-45BF-9DDB-EEA29D6CA70A}" type="presParOf" srcId="{212FB2F7-9945-4637-8013-A8F5EF982EF6}" destId="{AC1CBEFF-846D-4094-8A07-F6070B2034A3}" srcOrd="2" destOrd="0" presId="urn:microsoft.com/office/officeart/2005/8/layout/hProcess9"/>
    <dgm:cxn modelId="{2E0EC631-48DD-45B0-AEF8-11DE7F7AC835}" type="presParOf" srcId="{212FB2F7-9945-4637-8013-A8F5EF982EF6}" destId="{1C4D5A69-BC81-478F-BD3A-C3F1B572FAC4}" srcOrd="3" destOrd="0" presId="urn:microsoft.com/office/officeart/2005/8/layout/hProcess9"/>
    <dgm:cxn modelId="{00471934-095A-4822-903E-914C9B7DC42D}" type="presParOf" srcId="{212FB2F7-9945-4637-8013-A8F5EF982EF6}" destId="{4AFC40D2-104D-4545-AA31-6A408347005C}"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0BDFAD-9F64-4A4C-92FE-76E887E919CB}">
      <dsp:nvSpPr>
        <dsp:cNvPr id="0" name=""/>
        <dsp:cNvSpPr/>
      </dsp:nvSpPr>
      <dsp:spPr>
        <a:xfrm>
          <a:off x="0" y="543261"/>
          <a:ext cx="7313613" cy="856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747A78-BB70-42A3-893A-CD884873EE37}">
      <dsp:nvSpPr>
        <dsp:cNvPr id="0" name=""/>
        <dsp:cNvSpPr/>
      </dsp:nvSpPr>
      <dsp:spPr>
        <a:xfrm>
          <a:off x="365680" y="41421"/>
          <a:ext cx="5294053" cy="10036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06" tIns="0" rIns="193506" bIns="0" numCol="1" spcCol="1270" anchor="ctr" anchorCtr="0">
          <a:noAutofit/>
        </a:bodyPr>
        <a:lstStyle/>
        <a:p>
          <a:pPr lvl="0" algn="l" defTabSz="1511300">
            <a:lnSpc>
              <a:spcPct val="90000"/>
            </a:lnSpc>
            <a:spcBef>
              <a:spcPct val="0"/>
            </a:spcBef>
            <a:spcAft>
              <a:spcPct val="35000"/>
            </a:spcAft>
          </a:pPr>
          <a:r>
            <a:rPr lang="ru-RU" sz="3400" kern="1200" dirty="0" smtClean="0"/>
            <a:t>Объективный подход</a:t>
          </a:r>
          <a:endParaRPr lang="ru-RU" sz="3400" kern="1200" dirty="0"/>
        </a:p>
      </dsp:txBody>
      <dsp:txXfrm>
        <a:off x="365680" y="41421"/>
        <a:ext cx="5294053" cy="1003680"/>
      </dsp:txXfrm>
    </dsp:sp>
    <dsp:sp modelId="{A6F73F59-7BEF-4CF2-BCE1-18A55435E597}">
      <dsp:nvSpPr>
        <dsp:cNvPr id="0" name=""/>
        <dsp:cNvSpPr/>
      </dsp:nvSpPr>
      <dsp:spPr>
        <a:xfrm>
          <a:off x="0" y="2085501"/>
          <a:ext cx="7313613" cy="856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B82BC4-78B5-434E-B2A0-BDD9984637D6}">
      <dsp:nvSpPr>
        <dsp:cNvPr id="0" name=""/>
        <dsp:cNvSpPr/>
      </dsp:nvSpPr>
      <dsp:spPr>
        <a:xfrm>
          <a:off x="365680" y="1583661"/>
          <a:ext cx="5726039" cy="10036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06" tIns="0" rIns="193506" bIns="0" numCol="1" spcCol="1270" anchor="ctr" anchorCtr="0">
          <a:noAutofit/>
        </a:bodyPr>
        <a:lstStyle/>
        <a:p>
          <a:pPr lvl="0" algn="l" defTabSz="1511300">
            <a:lnSpc>
              <a:spcPct val="90000"/>
            </a:lnSpc>
            <a:spcBef>
              <a:spcPct val="0"/>
            </a:spcBef>
            <a:spcAft>
              <a:spcPct val="35000"/>
            </a:spcAft>
          </a:pPr>
          <a:r>
            <a:rPr lang="ru-RU" sz="3400" kern="1200" dirty="0" smtClean="0"/>
            <a:t>Проблемный подход</a:t>
          </a:r>
          <a:endParaRPr lang="ru-RU" sz="3400" kern="1200" dirty="0"/>
        </a:p>
      </dsp:txBody>
      <dsp:txXfrm>
        <a:off x="365680" y="1583661"/>
        <a:ext cx="5726039" cy="1003680"/>
      </dsp:txXfrm>
    </dsp:sp>
    <dsp:sp modelId="{E326C94F-587F-4484-83D8-25EA42596B23}">
      <dsp:nvSpPr>
        <dsp:cNvPr id="0" name=""/>
        <dsp:cNvSpPr/>
      </dsp:nvSpPr>
      <dsp:spPr>
        <a:xfrm>
          <a:off x="0" y="3627741"/>
          <a:ext cx="7313613" cy="856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2E3FBB-C002-4FFD-8BF4-81462EA239F0}">
      <dsp:nvSpPr>
        <dsp:cNvPr id="0" name=""/>
        <dsp:cNvSpPr/>
      </dsp:nvSpPr>
      <dsp:spPr>
        <a:xfrm>
          <a:off x="365680" y="3125901"/>
          <a:ext cx="5726090" cy="10036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06" tIns="0" rIns="193506" bIns="0" numCol="1" spcCol="1270" anchor="ctr" anchorCtr="0">
          <a:noAutofit/>
        </a:bodyPr>
        <a:lstStyle/>
        <a:p>
          <a:pPr lvl="0" algn="l" defTabSz="1511300">
            <a:lnSpc>
              <a:spcPct val="90000"/>
            </a:lnSpc>
            <a:spcBef>
              <a:spcPct val="0"/>
            </a:spcBef>
            <a:spcAft>
              <a:spcPct val="35000"/>
            </a:spcAft>
          </a:pPr>
          <a:r>
            <a:rPr lang="ru-RU" sz="3400" kern="1200" dirty="0" smtClean="0"/>
            <a:t>Функциональный подход</a:t>
          </a:r>
          <a:endParaRPr lang="ru-RU" sz="3400" kern="1200" dirty="0"/>
        </a:p>
      </dsp:txBody>
      <dsp:txXfrm>
        <a:off x="365680" y="3125901"/>
        <a:ext cx="5726090" cy="10036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CC5444-196A-411C-B60E-5B7478120655}">
      <dsp:nvSpPr>
        <dsp:cNvPr id="0" name=""/>
        <dsp:cNvSpPr/>
      </dsp:nvSpPr>
      <dsp:spPr>
        <a:xfrm>
          <a:off x="666935" y="0"/>
          <a:ext cx="7558608" cy="5688632"/>
        </a:xfrm>
        <a:prstGeom prst="rightArrow">
          <a:avLst/>
        </a:prstGeom>
        <a:solidFill>
          <a:schemeClr val="accent4">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07CCE478-9889-4018-9763-14F22C085992}">
      <dsp:nvSpPr>
        <dsp:cNvPr id="0" name=""/>
        <dsp:cNvSpPr/>
      </dsp:nvSpPr>
      <dsp:spPr>
        <a:xfrm>
          <a:off x="9552" y="1706589"/>
          <a:ext cx="2862267" cy="2275452"/>
        </a:xfrm>
        <a:prstGeom prst="roundRect">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1" kern="1200" dirty="0" smtClean="0">
              <a:latin typeface="Times New Roman" pitchFamily="18" charset="0"/>
              <a:cs typeface="Times New Roman" pitchFamily="18" charset="0"/>
            </a:rPr>
            <a:t>Этап самоопределения, идентификации и адаптации </a:t>
          </a:r>
          <a:endParaRPr lang="ru-RU" sz="2300" b="0" i="1" kern="1200" dirty="0">
            <a:latin typeface="Times New Roman" pitchFamily="18" charset="0"/>
            <a:cs typeface="Times New Roman" pitchFamily="18" charset="0"/>
          </a:endParaRPr>
        </a:p>
      </dsp:txBody>
      <dsp:txXfrm>
        <a:off x="9552" y="1706589"/>
        <a:ext cx="2862267" cy="2275452"/>
      </dsp:txXfrm>
    </dsp:sp>
    <dsp:sp modelId="{AC1CBEFF-846D-4094-8A07-F6070B2034A3}">
      <dsp:nvSpPr>
        <dsp:cNvPr id="0" name=""/>
        <dsp:cNvSpPr/>
      </dsp:nvSpPr>
      <dsp:spPr>
        <a:xfrm>
          <a:off x="3015106" y="1706589"/>
          <a:ext cx="2862267" cy="2275452"/>
        </a:xfrm>
        <a:prstGeom prst="roundRect">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1" kern="1200" dirty="0" smtClean="0">
              <a:latin typeface="Times New Roman" pitchFamily="18" charset="0"/>
              <a:cs typeface="Times New Roman" pitchFamily="18" charset="0"/>
            </a:rPr>
            <a:t>Этап  самовыражения, накопления опыта и создания индивидуального стиля </a:t>
          </a:r>
          <a:endParaRPr lang="ru-RU" sz="2300" b="0" i="1" kern="1200" dirty="0">
            <a:latin typeface="Times New Roman" pitchFamily="18" charset="0"/>
            <a:cs typeface="Times New Roman" pitchFamily="18" charset="0"/>
          </a:endParaRPr>
        </a:p>
      </dsp:txBody>
      <dsp:txXfrm>
        <a:off x="3015106" y="1706589"/>
        <a:ext cx="2862267" cy="2275452"/>
      </dsp:txXfrm>
    </dsp:sp>
    <dsp:sp modelId="{4AFC40D2-104D-4545-AA31-6A408347005C}">
      <dsp:nvSpPr>
        <dsp:cNvPr id="0" name=""/>
        <dsp:cNvSpPr/>
      </dsp:nvSpPr>
      <dsp:spPr>
        <a:xfrm>
          <a:off x="6020660" y="1706589"/>
          <a:ext cx="2862267" cy="2275452"/>
        </a:xfrm>
        <a:prstGeom prst="roundRect">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1" kern="1200" dirty="0" smtClean="0">
              <a:latin typeface="Times New Roman" pitchFamily="18" charset="0"/>
              <a:cs typeface="Times New Roman" pitchFamily="18" charset="0"/>
            </a:rPr>
            <a:t>Этап самоактуализации в совместной деятельности с учащимися </a:t>
          </a:r>
        </a:p>
      </dsp:txBody>
      <dsp:txXfrm>
        <a:off x="6020660" y="1706589"/>
        <a:ext cx="2862267" cy="22754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95BFC-1A12-4E86-BC6D-E5C60628DE94}" type="datetimeFigureOut">
              <a:rPr lang="ru-RU" smtClean="0"/>
              <a:pPr/>
              <a:t>29.09.2022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4FF9-A581-4097-9160-D7FDB43FE9F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ogin.consultant.ru/link/?req=doc&amp;demo=2&amp;base=LAW&amp;n=425815&amp;date=27.09.2022&amp;dst=100012&amp;field=13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Здравствуйте,</a:t>
            </a:r>
            <a:r>
              <a:rPr lang="ru-RU" baseline="0" dirty="0" smtClean="0"/>
              <a:t> уважаемые коллеги!</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ru-RU" baseline="0" dirty="0" smtClean="0"/>
              <a:t>Сегодня в рамках </a:t>
            </a:r>
            <a:r>
              <a:rPr lang="ru-RU" dirty="0" smtClean="0"/>
              <a:t>плана мероприятий Стажировочной площадки</a:t>
            </a:r>
            <a:r>
              <a:rPr lang="ru-RU" baseline="0" dirty="0" smtClean="0"/>
              <a:t> наша школа, </a:t>
            </a:r>
            <a:r>
              <a:rPr lang="ru-RU" sz="1200" kern="1200" dirty="0" smtClean="0">
                <a:solidFill>
                  <a:schemeClr val="accent2">
                    <a:lumMod val="50000"/>
                  </a:schemeClr>
                </a:solidFill>
                <a:latin typeface="+mn-lt"/>
                <a:ea typeface="+mn-ea"/>
                <a:cs typeface="+mn-cs"/>
              </a:rPr>
              <a:t>муниципальное бюджетное общеобразовательное учреждение  городского округа Тольятти</a:t>
            </a:r>
            <a:r>
              <a:rPr lang="ru-RU" sz="1200" kern="1200" baseline="0" dirty="0" smtClean="0">
                <a:solidFill>
                  <a:schemeClr val="accent2">
                    <a:lumMod val="50000"/>
                  </a:schemeClr>
                </a:solidFill>
                <a:latin typeface="+mn-lt"/>
                <a:ea typeface="+mn-ea"/>
                <a:cs typeface="+mn-cs"/>
              </a:rPr>
              <a:t> </a:t>
            </a:r>
            <a:r>
              <a:rPr lang="ru-RU" sz="1200" kern="1200" dirty="0" smtClean="0">
                <a:solidFill>
                  <a:schemeClr val="accent2">
                    <a:lumMod val="50000"/>
                  </a:schemeClr>
                </a:solidFill>
                <a:latin typeface="+mn-lt"/>
                <a:ea typeface="+mn-ea"/>
                <a:cs typeface="+mn-cs"/>
              </a:rPr>
              <a:t>«Школа с углубленным изучением отдельных предметов № 94»,</a:t>
            </a:r>
            <a:r>
              <a:rPr lang="ru-RU" sz="1200" kern="1200" dirty="0" smtClean="0">
                <a:solidFill>
                  <a:schemeClr val="tx1"/>
                </a:solidFill>
                <a:latin typeface="+mn-lt"/>
                <a:ea typeface="+mn-ea"/>
                <a:cs typeface="+mn-cs"/>
              </a:rPr>
              <a:t> </a:t>
            </a:r>
            <a:r>
              <a:rPr lang="ru-RU" sz="1200" kern="1200" dirty="0" smtClean="0">
                <a:solidFill>
                  <a:schemeClr val="accent2">
                    <a:lumMod val="50000"/>
                  </a:schemeClr>
                </a:solidFill>
                <a:latin typeface="+mn-lt"/>
                <a:ea typeface="+mn-ea"/>
                <a:cs typeface="+mn-cs"/>
              </a:rPr>
              <a:t>представляет вам опыт работы по направлению организации </a:t>
            </a:r>
            <a:r>
              <a:rPr lang="ru-RU" sz="1200" kern="1200" dirty="0" smtClean="0">
                <a:solidFill>
                  <a:schemeClr val="tx1">
                    <a:lumMod val="95000"/>
                  </a:schemeClr>
                </a:solidFill>
                <a:effectLst/>
                <a:latin typeface="Segoe Print" pitchFamily="2" charset="0"/>
                <a:ea typeface="+mn-ea"/>
                <a:cs typeface="+mn-cs"/>
              </a:rPr>
              <a:t>мониторинга профессиональных дефицитов педагогов в рамках реализации программы наставничества.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lumMod val="95000"/>
                  </a:schemeClr>
                </a:solidFill>
                <a:effectLst/>
                <a:latin typeface="Segoe Print" pitchFamily="2" charset="0"/>
                <a:ea typeface="+mn-ea"/>
                <a:cs typeface="+mn-cs"/>
              </a:rPr>
              <a:t> современные реалии наводят нас на мысль, что уже ХОРОШО, когда  ПЕДАГОГИ ЕСТЬ, А уж ИХ ПРОФЕССИОНАЛЬНЫЕ ДЕФИЦИТЫ – РАБОТА УПРАВЛЕНЧЕСКИХ КОМАНД ШКОЛЫ, значит, подлежат выявлению и устранению.</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lumMod val="95000"/>
                </a:schemeClr>
              </a:solidFill>
              <a:effectLst/>
              <a:latin typeface="Segoe Print" pitchFamily="2"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lumMod val="95000"/>
                  </a:schemeClr>
                </a:solidFill>
                <a:effectLst/>
                <a:latin typeface="Segoe Print" pitchFamily="2" charset="0"/>
                <a:ea typeface="+mn-ea"/>
                <a:cs typeface="+mn-cs"/>
              </a:rPr>
              <a:t>Тем более, что практика показывает, что наличие дефицитов, осознание этого педагогом – уже хорошо, хуже, когда никакие собственные дефициты специалистом не ощущаются, это уже похоже на профессиональные деформации…</a:t>
            </a:r>
            <a:endParaRPr lang="ru-RU" sz="1200" kern="1200" dirty="0" smtClean="0">
              <a:solidFill>
                <a:schemeClr val="tx1">
                  <a:lumMod val="95000"/>
                </a:schemeClr>
              </a:solidFill>
              <a:effectLst/>
              <a:latin typeface="Segoe Print" pitchFamily="2" charset="0"/>
              <a:ea typeface="+mn-ea"/>
              <a:cs typeface="+mn-cs"/>
            </a:endParaRPr>
          </a:p>
          <a:p>
            <a:pPr algn="just"/>
            <a:r>
              <a:rPr lang="ru-RU" sz="1200" kern="1200" dirty="0" smtClean="0">
                <a:solidFill>
                  <a:schemeClr val="accent2">
                    <a:lumMod val="50000"/>
                  </a:schemeClr>
                </a:solidFill>
                <a:latin typeface="+mn-lt"/>
                <a:ea typeface="+mn-ea"/>
                <a:cs typeface="+mn-cs"/>
              </a:rPr>
              <a:t>И тем</a:t>
            </a:r>
            <a:r>
              <a:rPr lang="ru-RU" sz="1200" kern="1200" baseline="0" dirty="0" smtClean="0">
                <a:solidFill>
                  <a:schemeClr val="accent2">
                    <a:lumMod val="50000"/>
                  </a:schemeClr>
                </a:solidFill>
                <a:latin typeface="+mn-lt"/>
                <a:ea typeface="+mn-ea"/>
                <a:cs typeface="+mn-cs"/>
              </a:rPr>
              <a:t> не менее…</a:t>
            </a:r>
          </a:p>
          <a:p>
            <a:pPr algn="just"/>
            <a:endParaRPr lang="ru-RU" sz="1200" kern="1200" dirty="0" smtClean="0">
              <a:solidFill>
                <a:schemeClr val="accent2">
                  <a:lumMod val="50000"/>
                </a:schemeClr>
              </a:solidFill>
              <a:latin typeface="+mn-lt"/>
              <a:ea typeface="+mn-ea"/>
              <a:cs typeface="+mn-cs"/>
            </a:endParaRPr>
          </a:p>
          <a:p>
            <a:pPr algn="just"/>
            <a:r>
              <a:rPr lang="ru-RU" sz="1200" kern="1200" dirty="0" smtClean="0">
                <a:solidFill>
                  <a:schemeClr val="tx1"/>
                </a:solidFill>
                <a:latin typeface="+mn-lt"/>
                <a:ea typeface="+mn-ea"/>
                <a:cs typeface="+mn-cs"/>
              </a:rPr>
              <a:t>Целенаправленное развитие обучающихся, формирование у них заявленных в федеральных государственных образовательных стандартах образовательных результатов (предметных, метапредметных и личностных) должно предполагать и профессиональный рост педагога. </a:t>
            </a:r>
            <a:endParaRPr lang="ru-RU" sz="1200" kern="1200" dirty="0" smtClean="0">
              <a:solidFill>
                <a:schemeClr val="accent2">
                  <a:lumMod val="50000"/>
                </a:schemeClr>
              </a:solidFill>
              <a:latin typeface="+mn-lt"/>
              <a:ea typeface="+mn-ea"/>
              <a:cs typeface="+mn-cs"/>
            </a:endParaRPr>
          </a:p>
        </p:txBody>
      </p:sp>
      <p:sp>
        <p:nvSpPr>
          <p:cNvPr id="4" name="Номер слайда 3"/>
          <p:cNvSpPr>
            <a:spLocks noGrp="1"/>
          </p:cNvSpPr>
          <p:nvPr>
            <p:ph type="sldNum" sz="quarter" idx="10"/>
          </p:nvPr>
        </p:nvSpPr>
        <p:spPr/>
        <p:txBody>
          <a:bodyPr/>
          <a:lstStyle/>
          <a:p>
            <a:fld id="{919A4FF9-A581-4097-9160-D7FDB43FE9FC}"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Этап самоактуализации в совместной деятельности с учащимися </a:t>
            </a:r>
            <a:r>
              <a:rPr lang="ru-RU" sz="1200" kern="1200" dirty="0" smtClean="0">
                <a:solidFill>
                  <a:schemeClr val="tx1"/>
                </a:solidFill>
                <a:latin typeface="+mn-lt"/>
                <a:ea typeface="+mn-ea"/>
                <a:cs typeface="+mn-cs"/>
              </a:rPr>
              <a:t>характеризуется осуществлением педагогом перехода к иному способу осмысления своей педагогической деятельности. Появляется потребность в научно-исследовательской деятельности. В этой фазе проблемы связаны с интересами учащихся, их учебой, социальными и эмоциональными потребностями, развитием их индивидуальности.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этом этапе личностно-профессионального развития, несмотря на высокий уровень мастерства педагогов, можно выделить </a:t>
            </a:r>
            <a:r>
              <a:rPr lang="ru-RU" sz="1200" b="1" kern="1200" dirty="0" smtClean="0">
                <a:solidFill>
                  <a:schemeClr val="tx1"/>
                </a:solidFill>
                <a:latin typeface="+mn-lt"/>
                <a:ea typeface="+mn-ea"/>
                <a:cs typeface="+mn-cs"/>
              </a:rPr>
              <a:t>затруднения, </a:t>
            </a:r>
            <a:r>
              <a:rPr lang="ru-RU" sz="1200" kern="1200" dirty="0" smtClean="0">
                <a:solidFill>
                  <a:schemeClr val="tx1"/>
                </a:solidFill>
                <a:latin typeface="+mn-lt"/>
                <a:ea typeface="+mn-ea"/>
                <a:cs typeface="+mn-cs"/>
              </a:rPr>
              <a:t>которые в большинстве своем будут вызваны необходимостью решения задач: - развития личности, поддержки инициативы, индивидуальности каждого ребенка; - потребностью в создании разнообразной, активной образовательной среды в сотворчестве с воспитанниками; - в партнерском взаимодействии с различными субъектами образовательного процесса в режиме диалога.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этом этапе профессиональное мастерство педагогов позволяет им самостоятельно осуществлять рефлексию собственных профессиональных дефицитов, управленцам нужно только создавать для этого условия, моделировать ситуации и предлагать варианты форм организации</a:t>
            </a:r>
            <a:r>
              <a:rPr lang="ru-RU" sz="1200" kern="1200" baseline="0" dirty="0" smtClean="0">
                <a:solidFill>
                  <a:schemeClr val="tx1"/>
                </a:solidFill>
                <a:latin typeface="+mn-lt"/>
                <a:ea typeface="+mn-ea"/>
                <a:cs typeface="+mn-cs"/>
              </a:rPr>
              <a:t> педагогической деятельности.</a:t>
            </a:r>
            <a:endParaRPr lang="ru-RU" sz="1200" kern="1200" dirty="0" smtClean="0">
              <a:solidFill>
                <a:schemeClr val="tx1"/>
              </a:solidFill>
              <a:latin typeface="+mn-lt"/>
              <a:ea typeface="+mn-ea"/>
              <a:cs typeface="+mn-cs"/>
            </a:endParaRPr>
          </a:p>
          <a:p>
            <a:r>
              <a:rPr lang="ru-RU" dirty="0" smtClean="0"/>
              <a:t>И наставническая деятельность на этом этапе будет одинаково полезна и наставнику,  и молодому педагогу, поскольку,</a:t>
            </a:r>
            <a:r>
              <a:rPr lang="ru-RU" baseline="0" dirty="0" smtClean="0"/>
              <a:t> кроме очевидных методических эффектов, будет иметь важное психологическое значение для обоих.</a:t>
            </a:r>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На этом этапе педагогам – профессионалам в качестве инструмента выявления профессиональных дефицитов по плечу такие непростые формы самоанализа, как </a:t>
            </a:r>
            <a:r>
              <a:rPr lang="ru-RU" sz="1200" b="1" kern="1200" dirty="0" smtClean="0">
                <a:solidFill>
                  <a:schemeClr val="tx1"/>
                </a:solidFill>
                <a:latin typeface="+mn-lt"/>
                <a:ea typeface="+mn-ea"/>
                <a:cs typeface="+mn-cs"/>
              </a:rPr>
              <a:t>SWOT-анализ профессиональных компетенций педагога</a:t>
            </a:r>
            <a:endParaRPr lang="ru-RU" sz="1200" kern="1200" dirty="0" smtClean="0">
              <a:solidFill>
                <a:schemeClr val="tx1"/>
              </a:solidFill>
              <a:latin typeface="+mn-lt"/>
              <a:ea typeface="+mn-ea"/>
              <a:cs typeface="+mn-cs"/>
            </a:endParaRPr>
          </a:p>
          <a:p>
            <a:endParaRPr lang="ru-RU" dirty="0" smtClean="0"/>
          </a:p>
          <a:p>
            <a:pPr eaLnBrk="0"/>
            <a:r>
              <a:rPr lang="ru-RU" sz="1200" kern="1200" dirty="0" smtClean="0">
                <a:solidFill>
                  <a:schemeClr val="tx1"/>
                </a:solidFill>
                <a:latin typeface="+mn-lt"/>
                <a:ea typeface="+mn-ea"/>
                <a:cs typeface="+mn-cs"/>
              </a:rPr>
              <a:t>SWOT-анализ – это метод анализа в стратегическом планировании, заключающийся в разделении факторов и явлений на четыре категории:</a:t>
            </a:r>
          </a:p>
          <a:p>
            <a:pPr eaLnBrk="0"/>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strengths</a:t>
            </a:r>
            <a:r>
              <a:rPr lang="ru-RU" sz="1200" kern="1200" dirty="0" smtClean="0">
                <a:solidFill>
                  <a:schemeClr val="tx1"/>
                </a:solidFill>
                <a:latin typeface="+mn-lt"/>
                <a:ea typeface="+mn-ea"/>
                <a:cs typeface="+mn-cs"/>
              </a:rPr>
              <a:t> – сильные стороны;</a:t>
            </a:r>
          </a:p>
          <a:p>
            <a:pPr eaLnBrk="0"/>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weaknesses</a:t>
            </a:r>
            <a:r>
              <a:rPr lang="ru-RU" sz="1200" kern="1200" dirty="0" smtClean="0">
                <a:solidFill>
                  <a:schemeClr val="tx1"/>
                </a:solidFill>
                <a:latin typeface="+mn-lt"/>
                <a:ea typeface="+mn-ea"/>
                <a:cs typeface="+mn-cs"/>
              </a:rPr>
              <a:t> – слабые стороны;</a:t>
            </a:r>
          </a:p>
          <a:p>
            <a:pPr eaLnBrk="0"/>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opportunities</a:t>
            </a:r>
            <a:r>
              <a:rPr lang="ru-RU" sz="1200" kern="1200" dirty="0" smtClean="0">
                <a:solidFill>
                  <a:schemeClr val="tx1"/>
                </a:solidFill>
                <a:latin typeface="+mn-lt"/>
                <a:ea typeface="+mn-ea"/>
                <a:cs typeface="+mn-cs"/>
              </a:rPr>
              <a:t> – возможности;</a:t>
            </a:r>
          </a:p>
          <a:p>
            <a:pPr eaLnBrk="0"/>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threats</a:t>
            </a:r>
            <a:r>
              <a:rPr lang="ru-RU" sz="1200" kern="1200" dirty="0" smtClean="0">
                <a:solidFill>
                  <a:schemeClr val="tx1"/>
                </a:solidFill>
                <a:latin typeface="+mn-lt"/>
                <a:ea typeface="+mn-ea"/>
                <a:cs typeface="+mn-cs"/>
              </a:rPr>
              <a:t> – угрозы.</a:t>
            </a:r>
          </a:p>
          <a:p>
            <a:r>
              <a:rPr lang="ru-RU" sz="1200" kern="1200" dirty="0" smtClean="0">
                <a:solidFill>
                  <a:schemeClr val="tx1"/>
                </a:solidFill>
                <a:latin typeface="+mn-lt"/>
                <a:ea typeface="+mn-ea"/>
                <a:cs typeface="+mn-cs"/>
              </a:rPr>
              <a:t>Цель SWOT-анализа – изучение сильных и слабых сторон в деятельности педагога с целью приспособления их к изменяющимся возможностям и факторам внешней среды.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SWOT-анализ – это прекрасный способ изучить сильные и слабые стороны профессиональных компетенций. SWOT дает возможность фокусироваться на сильных сторонах, минимизировать слабые, избегать угроз и пользоваться представившимися возможностями.</a:t>
            </a: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Другой подход к рассмотрению темы</a:t>
            </a:r>
            <a:r>
              <a:rPr lang="ru-RU" baseline="0" dirty="0" smtClean="0"/>
              <a:t> мониторинга профессиональных дефицитов получил условное название: </a:t>
            </a:r>
            <a:r>
              <a:rPr lang="ru-RU" b="1" baseline="0" dirty="0" smtClean="0"/>
              <a:t>проблемный</a:t>
            </a:r>
            <a:r>
              <a:rPr lang="ru-RU" baseline="0" dirty="0" smtClean="0"/>
              <a:t>.</a:t>
            </a:r>
          </a:p>
          <a:p>
            <a:endParaRPr lang="ru-RU" baseline="0" dirty="0" smtClean="0"/>
          </a:p>
          <a:p>
            <a:r>
              <a:rPr lang="ru-RU" dirty="0" smtClean="0"/>
              <a:t>Наша педагогическая действительность постоянно ориентирует нас на новые</a:t>
            </a:r>
            <a:r>
              <a:rPr lang="ru-RU" baseline="0" dirty="0" smtClean="0"/>
              <a:t> аспекты образовательной деятельности: будь то – применение новых информационных технологий,  развитие функциональной грамотности обучающихся, введение обновленных стандартов, усиление воспитательной составляющей образования – мы постоянно находимся в режиме саморазвития, постановки новых целей и решения задач. </a:t>
            </a:r>
          </a:p>
          <a:p>
            <a:endParaRPr lang="ru-RU" baseline="0" dirty="0" smtClean="0"/>
          </a:p>
          <a:p>
            <a:r>
              <a:rPr lang="ru-RU" baseline="0" dirty="0" smtClean="0"/>
              <a:t>Исходя из этого, мониторинг и анализ профессиональных дефицитов часто носит ситуативный характер и нацелен на выявление актуальных проблем в целях обеспечения достижения результата. Основными инструментами мониторинга на данном этапе будут тематические карты самодиагностики по конкретной проблеме.</a:t>
            </a:r>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Так, например,</a:t>
            </a:r>
            <a:r>
              <a:rPr lang="ru-RU" baseline="0" dirty="0" smtClean="0"/>
              <a:t> на подготовительном этапе работы по направлению развития функциональной грамотности обучающихся анкетирование педагогов позволило </a:t>
            </a:r>
          </a:p>
          <a:p>
            <a:endParaRPr lang="ru-RU" baseline="0" dirty="0" smtClean="0"/>
          </a:p>
          <a:p>
            <a:pPr>
              <a:buFont typeface="Arial" pitchFamily="34" charset="0"/>
              <a:buNone/>
            </a:pPr>
            <a:r>
              <a:rPr lang="ru-RU" dirty="0" smtClean="0"/>
              <a:t>Выявить профессиональные дефициты педагогов в области формирования функциональной грамотности </a:t>
            </a:r>
            <a:r>
              <a:rPr lang="ru-RU" dirty="0" smtClean="0"/>
              <a:t>обучающихся. В основном, это затруднения в:</a:t>
            </a:r>
          </a:p>
          <a:p>
            <a:pPr lvl="0">
              <a:buFont typeface="Arial" pitchFamily="34" charset="0"/>
              <a:buChar char="•"/>
            </a:pPr>
            <a:r>
              <a:rPr lang="ru-RU" sz="1200" kern="1200" dirty="0" smtClean="0">
                <a:solidFill>
                  <a:schemeClr val="tx1"/>
                </a:solidFill>
                <a:latin typeface="+mn-lt"/>
                <a:ea typeface="+mn-ea"/>
                <a:cs typeface="+mn-cs"/>
              </a:rPr>
              <a:t>формировании алгоритмов деятельности обучающихся по освоению функциональной грамотности</a:t>
            </a:r>
          </a:p>
          <a:p>
            <a:pPr lvl="0">
              <a:buFont typeface="Arial" pitchFamily="34" charset="0"/>
              <a:buChar char="•"/>
            </a:pPr>
            <a:r>
              <a:rPr lang="ru-RU" sz="1200" kern="1200" dirty="0" smtClean="0">
                <a:solidFill>
                  <a:schemeClr val="tx1"/>
                </a:solidFill>
                <a:latin typeface="+mn-lt"/>
                <a:ea typeface="+mn-ea"/>
                <a:cs typeface="+mn-cs"/>
              </a:rPr>
              <a:t>проектировании внеурочных мероприятий с учетом задач формирования функциональной грамотности</a:t>
            </a:r>
          </a:p>
          <a:p>
            <a:pPr lvl="0">
              <a:buFont typeface="Arial" pitchFamily="34" charset="0"/>
              <a:buChar char="•"/>
            </a:pPr>
            <a:r>
              <a:rPr lang="ru-RU" sz="1200" kern="1200" dirty="0" smtClean="0">
                <a:solidFill>
                  <a:schemeClr val="tx1"/>
                </a:solidFill>
                <a:latin typeface="+mn-lt"/>
                <a:ea typeface="+mn-ea"/>
                <a:cs typeface="+mn-cs"/>
              </a:rPr>
              <a:t>реализации современных, в том числе интерактивных, форм и методов воспитательной работы для формирования функциональной грамотности обучающихся</a:t>
            </a:r>
          </a:p>
          <a:p>
            <a:pPr lvl="0">
              <a:buFont typeface="Arial" pitchFamily="34" charset="0"/>
              <a:buChar char="•"/>
            </a:pPr>
            <a:r>
              <a:rPr lang="ru-RU" sz="1200" kern="1200" dirty="0" smtClean="0">
                <a:solidFill>
                  <a:schemeClr val="tx1"/>
                </a:solidFill>
                <a:latin typeface="+mn-lt"/>
                <a:ea typeface="+mn-ea"/>
                <a:cs typeface="+mn-cs"/>
              </a:rPr>
              <a:t>реализации воспитательных возможностей различных видов деятельности обучающегося (учебной, игровой, трудовой, спортивной, художественной и т. д.) в целях повышения его функциональной грамотности</a:t>
            </a:r>
          </a:p>
          <a:p>
            <a:pPr lvl="0">
              <a:buFont typeface="Arial" pitchFamily="34" charset="0"/>
              <a:buChar char="•"/>
            </a:pPr>
            <a:r>
              <a:rPr lang="ru-RU" sz="1200" kern="1200" dirty="0" smtClean="0">
                <a:solidFill>
                  <a:schemeClr val="tx1"/>
                </a:solidFill>
                <a:latin typeface="+mn-lt"/>
                <a:ea typeface="+mn-ea"/>
                <a:cs typeface="+mn-cs"/>
              </a:rPr>
              <a:t>проектировании мероприятий, направленных на развитие у обучающихся читательской, математической,  </a:t>
            </a:r>
            <a:r>
              <a:rPr lang="ru-RU" sz="1200" kern="1200" dirty="0" err="1" smtClean="0">
                <a:solidFill>
                  <a:schemeClr val="tx1"/>
                </a:solidFill>
                <a:latin typeface="+mn-lt"/>
                <a:ea typeface="+mn-ea"/>
                <a:cs typeface="+mn-cs"/>
              </a:rPr>
              <a:t>естественно-научной</a:t>
            </a:r>
            <a:r>
              <a:rPr lang="ru-RU" sz="1200" kern="1200" dirty="0" smtClean="0">
                <a:solidFill>
                  <a:schemeClr val="tx1"/>
                </a:solidFill>
                <a:latin typeface="+mn-lt"/>
                <a:ea typeface="+mn-ea"/>
                <a:cs typeface="+mn-cs"/>
              </a:rPr>
              <a:t> грамотности</a:t>
            </a:r>
          </a:p>
          <a:p>
            <a:pPr lvl="0">
              <a:buFont typeface="Arial" pitchFamily="34" charset="0"/>
              <a:buChar char="•"/>
            </a:pPr>
            <a:r>
              <a:rPr lang="ru-RU" sz="1200" kern="1200" dirty="0" smtClean="0">
                <a:solidFill>
                  <a:schemeClr val="tx1"/>
                </a:solidFill>
                <a:latin typeface="+mn-lt"/>
                <a:ea typeface="+mn-ea"/>
                <a:cs typeface="+mn-cs"/>
              </a:rPr>
              <a:t>проектировании ситуаций и событий, развивающих креативное мышление обучающегося</a:t>
            </a:r>
          </a:p>
          <a:p>
            <a:pPr lvl="0">
              <a:buFont typeface="Arial" pitchFamily="34" charset="0"/>
              <a:buNone/>
            </a:pPr>
            <a:r>
              <a:rPr lang="ru-RU" sz="1200" kern="1200" dirty="0" smtClean="0">
                <a:solidFill>
                  <a:schemeClr val="tx1"/>
                </a:solidFill>
                <a:latin typeface="+mn-lt"/>
                <a:ea typeface="+mn-ea"/>
                <a:cs typeface="+mn-cs"/>
              </a:rPr>
              <a:t>Затруднения в</a:t>
            </a:r>
          </a:p>
          <a:p>
            <a:pPr lvl="0">
              <a:buFont typeface="Arial" pitchFamily="34" charset="0"/>
              <a:buChar char="•"/>
            </a:pPr>
            <a:r>
              <a:rPr lang="ru-RU" sz="1200" kern="1200" dirty="0" smtClean="0">
                <a:solidFill>
                  <a:schemeClr val="tx1"/>
                </a:solidFill>
                <a:latin typeface="+mn-lt"/>
                <a:ea typeface="+mn-ea"/>
                <a:cs typeface="+mn-cs"/>
              </a:rPr>
              <a:t> систематическом анализе эффективности применения методов и форм работы по формированию функциональной грамотности обучающихся</a:t>
            </a:r>
          </a:p>
          <a:p>
            <a:pPr lvl="0">
              <a:buFont typeface="Arial" pitchFamily="34" charset="0"/>
              <a:buChar char="•"/>
            </a:pPr>
            <a:r>
              <a:rPr lang="ru-RU" sz="1200" kern="1200" dirty="0" smtClean="0">
                <a:solidFill>
                  <a:schemeClr val="tx1"/>
                </a:solidFill>
                <a:latin typeface="+mn-lt"/>
                <a:ea typeface="+mn-ea"/>
                <a:cs typeface="+mn-cs"/>
              </a:rPr>
              <a:t>осуществлении контроля и оценки достижений обучающихся по разным видам функциональной грамотности</a:t>
            </a:r>
          </a:p>
          <a:p>
            <a:pPr lvl="0">
              <a:buFont typeface="Arial" pitchFamily="34" charset="0"/>
              <a:buChar char="•"/>
            </a:pPr>
            <a:r>
              <a:rPr lang="ru-RU" sz="1200" kern="1200" dirty="0" smtClean="0">
                <a:solidFill>
                  <a:schemeClr val="tx1"/>
                </a:solidFill>
                <a:latin typeface="+mn-lt"/>
                <a:ea typeface="+mn-ea"/>
                <a:cs typeface="+mn-cs"/>
              </a:rPr>
              <a:t>использовании конструктивных воспитательных усилий родителей в вопросах формирования функциональной грамотности у обучающихся</a:t>
            </a:r>
          </a:p>
          <a:p>
            <a:pPr>
              <a:buFont typeface="Arial" pitchFamily="34" charset="0"/>
              <a:buNone/>
            </a:pPr>
            <a:endParaRPr lang="ru-RU" dirty="0" smtClean="0"/>
          </a:p>
          <a:p>
            <a:pPr>
              <a:buFont typeface="Arial" pitchFamily="34" charset="0"/>
              <a:buNone/>
            </a:pPr>
            <a:endParaRPr lang="ru-RU" dirty="0" smtClean="0"/>
          </a:p>
          <a:p>
            <a:pPr>
              <a:buFont typeface="Arial" pitchFamily="34" charset="0"/>
              <a:buNone/>
            </a:pPr>
            <a:r>
              <a:rPr lang="ru-RU" dirty="0" smtClean="0"/>
              <a:t>Актуализация конкретных затруднений</a:t>
            </a:r>
            <a:r>
              <a:rPr lang="ru-RU" baseline="0" dirty="0" smtClean="0"/>
              <a:t> позволила </a:t>
            </a:r>
            <a:r>
              <a:rPr lang="ru-RU" dirty="0" smtClean="0"/>
              <a:t>организовать работу по их преодолению. </a:t>
            </a:r>
            <a:endParaRPr lang="ru-RU" dirty="0" smtClean="0"/>
          </a:p>
          <a:p>
            <a:pPr>
              <a:buFont typeface="Arial" pitchFamily="34" charset="0"/>
              <a:buNone/>
            </a:pPr>
            <a:r>
              <a:rPr lang="ru-RU" dirty="0" smtClean="0"/>
              <a:t>А именно:</a:t>
            </a:r>
          </a:p>
          <a:p>
            <a:pPr>
              <a:buFont typeface="Arial" pitchFamily="34" charset="0"/>
              <a:buChar char="•"/>
            </a:pPr>
            <a:r>
              <a:rPr lang="ru-RU" dirty="0" smtClean="0"/>
              <a:t>Обеспечить освоение педагогами способов, образовательных технологий, деятельностных форм, направленных на формирование функциональной грамотности школьников.</a:t>
            </a:r>
          </a:p>
          <a:p>
            <a:pPr>
              <a:buFont typeface="Arial" pitchFamily="34" charset="0"/>
              <a:buChar char="•"/>
            </a:pPr>
            <a:r>
              <a:rPr lang="ru-RU" dirty="0" smtClean="0"/>
              <a:t>Использовать персонифицированный подход в применении различных форм </a:t>
            </a:r>
            <a:r>
              <a:rPr lang="ru-RU" dirty="0" smtClean="0"/>
              <a:t>методического сопровождения. </a:t>
            </a:r>
          </a:p>
          <a:p>
            <a:pPr>
              <a:buFont typeface="Arial" pitchFamily="34" charset="0"/>
              <a:buChar char="•"/>
            </a:pPr>
            <a:r>
              <a:rPr lang="ru-RU" dirty="0" smtClean="0"/>
              <a:t>Организовать работу педагогов по вопросам формирования функциональной грамотности обучающихся. </a:t>
            </a:r>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eaLnBrk="0"/>
            <a:r>
              <a:rPr lang="ru-RU" dirty="0" smtClean="0"/>
              <a:t>ИЛИ:</a:t>
            </a:r>
          </a:p>
          <a:p>
            <a:pPr eaLnBrk="0"/>
            <a:r>
              <a:rPr lang="ru-RU" dirty="0" smtClean="0"/>
              <a:t>В контексте внедрения и реализации теперь уже обновленных ФГОС по прежнему важной является работа по обеспечению достижения метапредметных результатов образовательной деятельности обучающихся. </a:t>
            </a:r>
          </a:p>
          <a:p>
            <a:pPr eaLnBrk="0"/>
            <a:r>
              <a:rPr lang="ru-RU" dirty="0" smtClean="0"/>
              <a:t>Особенностью их достижения является то, что предметные результаты из разряда цели переходят в разряд средства обеспечения метапредметных и, что особенно важно, личностных результатов. Вопрос достижения обучающимися планируемых образовательных результатов освоения образовательных программ на каждом уровне общего образования (начальном общем, основном общем и среднем общем образовании) и их положительная динамика является основной задачей школьного образования.</a:t>
            </a:r>
            <a:endParaRPr lang="ru-RU" sz="1200" kern="1200" dirty="0" smtClean="0">
              <a:solidFill>
                <a:schemeClr val="tx1"/>
              </a:solidFill>
              <a:latin typeface="+mn-lt"/>
              <a:ea typeface="+mn-ea"/>
              <a:cs typeface="+mn-cs"/>
            </a:endParaRPr>
          </a:p>
          <a:p>
            <a:pPr eaLnBrk="0"/>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Мониторинг профессиональных дефицитов педагогов по этой проблеме осуществляется в ходе посещения уроков или индивидуальных собеседований с педагогами по результатам метапредметных диагностик их учеников.</a:t>
            </a:r>
          </a:p>
          <a:p>
            <a:pPr eaLnBrk="0"/>
            <a:endParaRPr lang="ru-RU" sz="1200" kern="1200" dirty="0" smtClean="0">
              <a:solidFill>
                <a:schemeClr val="tx1"/>
              </a:solidFill>
              <a:latin typeface="+mn-lt"/>
              <a:ea typeface="+mn-ea"/>
              <a:cs typeface="+mn-cs"/>
            </a:endParaRPr>
          </a:p>
          <a:p>
            <a:pPr marL="0" marR="0" indent="0" algn="l" defTabSz="914400" rtl="0" eaLnBrk="0"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Анализ педагогических затруднений с этой области показал, что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для абсолютного большинства  учителей уже ясна логика взаимосвязи предметного и метапредметного результата, однако:</a:t>
            </a:r>
          </a:p>
          <a:p>
            <a:pPr eaLnBrk="0"/>
            <a:endParaRPr lang="ru-RU" sz="1200" kern="1200" dirty="0" smtClean="0">
              <a:solidFill>
                <a:schemeClr val="tx1"/>
              </a:solidFill>
              <a:latin typeface="+mn-lt"/>
              <a:ea typeface="+mn-ea"/>
              <a:cs typeface="+mn-cs"/>
            </a:endParaRPr>
          </a:p>
          <a:p>
            <a:pPr eaLnBrk="0">
              <a:buFont typeface="Arial" pitchFamily="34" charset="0"/>
              <a:buChar char="•"/>
            </a:pPr>
            <a:r>
              <a:rPr lang="ru-RU" sz="1200" kern="1200" dirty="0" smtClean="0">
                <a:solidFill>
                  <a:schemeClr val="tx1"/>
                </a:solidFill>
                <a:latin typeface="+mn-lt"/>
                <a:ea typeface="+mn-ea"/>
                <a:cs typeface="+mn-cs"/>
              </a:rPr>
              <a:t>Некоторые педагоги затрудняются в определении форм активности детей, за счет которых возможно достижение ими метапредметных результатов. </a:t>
            </a:r>
          </a:p>
          <a:p>
            <a:pPr eaLnBrk="0">
              <a:buFont typeface="Arial" pitchFamily="34" charset="0"/>
              <a:buChar char="•"/>
            </a:pPr>
            <a:r>
              <a:rPr lang="ru-RU" sz="1200" kern="1200" dirty="0" smtClean="0">
                <a:solidFill>
                  <a:schemeClr val="tx1"/>
                </a:solidFill>
                <a:latin typeface="+mn-lt"/>
                <a:ea typeface="+mn-ea"/>
                <a:cs typeface="+mn-cs"/>
              </a:rPr>
              <a:t>Зачастую  педагогам непонятны содержащиеся в ФГОС формулировки требований к метапредметным результатам. </a:t>
            </a:r>
          </a:p>
          <a:p>
            <a:pPr eaLnBrk="0"/>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Учителя уже не путают метапредметные, предметные и личностные результаты, но затрудняются в указании конкретного УУД, актуализирующегося в учебной ситуации, и испытывают трудности в проектировании формы учебной работы, способствующей формированию конкретного УУД. </a:t>
            </a:r>
          </a:p>
          <a:p>
            <a:pPr eaLnBrk="0"/>
            <a:r>
              <a:rPr lang="ru-RU" sz="1200" kern="1200" dirty="0" smtClean="0">
                <a:solidFill>
                  <a:schemeClr val="tx1"/>
                </a:solidFill>
                <a:latin typeface="+mn-lt"/>
                <a:ea typeface="+mn-ea"/>
                <a:cs typeface="+mn-cs"/>
              </a:rPr>
              <a:t>Педагоги продолжают испытывать дефицит средств и способов оценки метапредметных результатов, не все из них готовы не только к самостоятельной разработке инструментов и процедур оценки предметных и метапредметных результатов, но и к корректному использованию имеющихся измерительных средств.</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19A4FF9-A581-4097-9160-D7FDB43FE9FC}"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auto" latinLnBrk="0" hangingPunct="1">
              <a:lnSpc>
                <a:spcPct val="100000"/>
              </a:lnSpc>
              <a:spcBef>
                <a:spcPts val="0"/>
              </a:spcBef>
              <a:spcAft>
                <a:spcPts val="0"/>
              </a:spcAft>
              <a:buClrTx/>
              <a:buSzTx/>
              <a:buFontTx/>
              <a:buNone/>
              <a:tabLst/>
              <a:defRPr/>
            </a:pPr>
            <a:r>
              <a:rPr lang="ru-RU" dirty="0" smtClean="0"/>
              <a:t>Или: анализ уровня сформированности профессиональных педагогических компетенций учителя в организации воспитательной работы позволил сформулировать конкретные профессиональные дефициты,</a:t>
            </a:r>
            <a:r>
              <a:rPr lang="ru-RU" baseline="0" dirty="0" smtClean="0"/>
              <a:t> а как известно «</a:t>
            </a:r>
            <a:r>
              <a:rPr lang="ru-RU" sz="1200" b="1" i="0" kern="1200" dirty="0" smtClean="0">
                <a:solidFill>
                  <a:schemeClr val="tx1"/>
                </a:solidFill>
                <a:latin typeface="+mn-lt"/>
                <a:ea typeface="+mn-ea"/>
                <a:cs typeface="+mn-cs"/>
              </a:rPr>
              <a:t>Осознание проблемы — первый шаг к ее решению</a:t>
            </a:r>
            <a:r>
              <a:rPr lang="ru-RU" baseline="0" dirty="0" smtClean="0"/>
              <a:t>».</a:t>
            </a:r>
          </a:p>
          <a:p>
            <a:pPr marL="0" marR="0" indent="0" algn="l" defTabSz="914400" rtl="0" eaLnBrk="0" fontAlgn="auto" latinLnBrk="0" hangingPunct="1">
              <a:lnSpc>
                <a:spcPct val="100000"/>
              </a:lnSpc>
              <a:spcBef>
                <a:spcPts val="0"/>
              </a:spcBef>
              <a:spcAft>
                <a:spcPts val="0"/>
              </a:spcAft>
              <a:buClrTx/>
              <a:buSzTx/>
              <a:buFontTx/>
              <a:buNone/>
              <a:tabLst/>
              <a:defRPr/>
            </a:pPr>
            <a:endParaRPr lang="ru-RU" baseline="0" dirty="0" smtClean="0"/>
          </a:p>
          <a:p>
            <a:pPr eaLnBrk="0"/>
            <a:r>
              <a:rPr lang="ru-RU" sz="1200" kern="1200" dirty="0" smtClean="0">
                <a:solidFill>
                  <a:schemeClr val="tx1"/>
                </a:solidFill>
                <a:latin typeface="+mn-lt"/>
                <a:ea typeface="+mn-ea"/>
                <a:cs typeface="+mn-cs"/>
              </a:rPr>
              <a:t>В анализе профессиональных педагогических дефицитов по проблеме усиления воспитательной составляющей образовательной деятельности в основном было выявлено, что:</a:t>
            </a:r>
          </a:p>
          <a:p>
            <a:pPr eaLnBrk="0">
              <a:buFont typeface="Arial" pitchFamily="34" charset="0"/>
              <a:buChar char="•"/>
            </a:pPr>
            <a:r>
              <a:rPr lang="ru-RU" sz="1200" kern="1200" dirty="0" smtClean="0">
                <a:solidFill>
                  <a:schemeClr val="tx1"/>
                </a:solidFill>
                <a:latin typeface="+mn-lt"/>
                <a:ea typeface="+mn-ea"/>
                <a:cs typeface="+mn-cs"/>
              </a:rPr>
              <a:t>Учителям часто трудно найти баланс разного рода деятельностей - учебной, проектной, исследовательской, игровой, состязательной, трудовой, спортивной, художественной и др., а также социальной практики в решении воспитательных и образовательных задач.</a:t>
            </a:r>
          </a:p>
          <a:p>
            <a:pPr eaLnBrk="0">
              <a:buFont typeface="Arial" pitchFamily="34" charset="0"/>
              <a:buChar char="•"/>
            </a:pPr>
            <a:r>
              <a:rPr lang="ru-RU" sz="1200" kern="1200" dirty="0" smtClean="0">
                <a:solidFill>
                  <a:schemeClr val="tx1"/>
                </a:solidFill>
                <a:latin typeface="+mn-lt"/>
                <a:ea typeface="+mn-ea"/>
                <a:cs typeface="+mn-cs"/>
              </a:rPr>
              <a:t> Учителя испытывают затруднения в  создании в учебных группах (классе, кружке, секции и т.п.) детско-взрослых общностей учащихся, их родителей и педагогов. Мы по традиции</a:t>
            </a:r>
            <a:r>
              <a:rPr lang="ru-RU" sz="1200" kern="1200" baseline="0" dirty="0" smtClean="0">
                <a:solidFill>
                  <a:schemeClr val="tx1"/>
                </a:solidFill>
                <a:latin typeface="+mn-lt"/>
                <a:ea typeface="+mn-ea"/>
                <a:cs typeface="+mn-cs"/>
              </a:rPr>
              <a:t> берем всё на себя, пребывая в уверенности, что лучше нас никто не сделает. </a:t>
            </a:r>
            <a:r>
              <a:rPr lang="ru-RU" sz="1200" kern="1200" dirty="0" smtClean="0">
                <a:solidFill>
                  <a:schemeClr val="tx1"/>
                </a:solidFill>
                <a:latin typeface="+mn-lt"/>
                <a:ea typeface="+mn-ea"/>
                <a:cs typeface="+mn-cs"/>
              </a:rPr>
              <a:t>Совместные образовательные и социальные проекты, таким образом, не становятся точкой роста и развития для всех субъектов образовательной среды. Родители, как правило, привлекаются нами в утилитарных целях и в качестве «скорой помощи» для решения задач и проблем разного рода, конструктивные усилия и возможности семьи учителями недооцениваются.</a:t>
            </a:r>
          </a:p>
          <a:p>
            <a:pPr eaLnBrk="0">
              <a:buFont typeface="Arial" pitchFamily="34" charset="0"/>
              <a:buChar char="•"/>
            </a:pPr>
            <a:r>
              <a:rPr lang="ru-RU" sz="1200" kern="1200" dirty="0" smtClean="0">
                <a:solidFill>
                  <a:schemeClr val="tx1"/>
                </a:solidFill>
                <a:latin typeface="+mn-lt"/>
                <a:ea typeface="+mn-ea"/>
                <a:cs typeface="+mn-cs"/>
              </a:rPr>
              <a:t>Педагоги испытывают трудности в реализации идеи индивидуализации, объясняющиеся, в первую очередь, недостаточным уровнем психологической подготовки к работе с детьми с разнообразными особенностями развития, оценкой динамики развития, не владеют специальными методиками коррекционно-развивающей работы, методами разработки и реализации индивидуальных программ развития с учетом личностных и возрастных особенностей учащихся.</a:t>
            </a:r>
          </a:p>
          <a:p>
            <a:pPr marL="0" marR="0" indent="0" algn="l" defTabSz="914400" rtl="0" eaLnBrk="0"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 наконец, об опыте работы по проблеме мониторинга профессиональных дефицитов</a:t>
            </a:r>
            <a:r>
              <a:rPr lang="ru-RU" baseline="0" dirty="0" smtClean="0"/>
              <a:t> в контексте Профессионального стандарта педагога.</a:t>
            </a:r>
          </a:p>
          <a:p>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u="none" kern="1200" dirty="0" smtClean="0">
                <a:solidFill>
                  <a:schemeClr val="tx1"/>
                </a:solidFill>
                <a:latin typeface="+mn-lt"/>
                <a:ea typeface="+mn-ea"/>
                <a:cs typeface="+mn-cs"/>
              </a:rPr>
              <a:t>С 2016 года в нашей школе была организована работа с целью апробации профессионального стандарта педагога в условиях пилотной площадки по обеспечению квалификационного соответствия педагогических работников профессиональному стандарту педагога с учетом имеющегося опыта работы по повышению профессиональной культуры с педагогическими кадрами разных возрастных категорий и уровня профессиональной подготовленности.</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endParaRPr lang="ru-RU" sz="1200" kern="1200" dirty="0" smtClean="0">
              <a:solidFill>
                <a:schemeClr val="tx1"/>
              </a:solidFill>
              <a:latin typeface="+mn-lt"/>
              <a:ea typeface="+mn-ea"/>
              <a:cs typeface="+mn-cs"/>
            </a:endParaRPr>
          </a:p>
          <a:p>
            <a:r>
              <a:rPr lang="ru-RU" dirty="0" smtClean="0"/>
              <a:t>Школе был </a:t>
            </a:r>
            <a:r>
              <a:rPr lang="ru-RU" sz="1200" kern="1200" dirty="0" smtClean="0">
                <a:solidFill>
                  <a:schemeClr val="tx1"/>
                </a:solidFill>
                <a:latin typeface="+mn-lt"/>
                <a:ea typeface="+mn-ea"/>
                <a:cs typeface="+mn-cs"/>
              </a:rPr>
              <a:t>присвоен статус</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a:t>
            </a:r>
            <a:r>
              <a:rPr lang="ru-RU" sz="1200" kern="1200" dirty="0" err="1" smtClean="0">
                <a:solidFill>
                  <a:schemeClr val="tx1"/>
                </a:solidFill>
                <a:latin typeface="+mn-lt"/>
                <a:ea typeface="+mn-ea"/>
                <a:cs typeface="+mn-cs"/>
              </a:rPr>
              <a:t>Пилотная</a:t>
            </a:r>
            <a:r>
              <a:rPr lang="ru-RU" sz="1200" kern="1200" dirty="0" smtClean="0">
                <a:solidFill>
                  <a:schemeClr val="tx1"/>
                </a:solidFill>
                <a:latin typeface="+mn-lt"/>
                <a:ea typeface="+mn-ea"/>
                <a:cs typeface="+mn-cs"/>
              </a:rPr>
              <a:t> площадка по обеспечению квалификационного соответствия педагогических работников профессиональному стандарту педагога с учетом требований конкретной образовательной организации».</a:t>
            </a: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Была организована серьезная работа по анкетированию педагогов</a:t>
            </a:r>
            <a:r>
              <a:rPr lang="ru-RU" baseline="0" dirty="0" smtClean="0"/>
              <a:t> и </a:t>
            </a:r>
            <a:r>
              <a:rPr lang="ru-RU" sz="1200" kern="1200" dirty="0" smtClean="0">
                <a:solidFill>
                  <a:schemeClr val="tx1"/>
                </a:solidFill>
                <a:latin typeface="+mn-lt"/>
                <a:ea typeface="+mn-ea"/>
                <a:cs typeface="+mn-cs"/>
              </a:rPr>
              <a:t>Оценке уровня сформированности их профессиональных и надпрофессиональных компетенций по 55 трудовым действиям (компетенциям) в соответствии с </a:t>
            </a:r>
            <a:r>
              <a:rPr lang="ru-RU" sz="1200" kern="1200" dirty="0" err="1" smtClean="0">
                <a:solidFill>
                  <a:schemeClr val="tx1"/>
                </a:solidFill>
                <a:latin typeface="+mn-lt"/>
                <a:ea typeface="+mn-ea"/>
                <a:cs typeface="+mn-cs"/>
              </a:rPr>
              <a:t>профстандартом</a:t>
            </a:r>
            <a:r>
              <a:rPr lang="ru-RU" sz="1200" kern="1200" dirty="0" smtClean="0">
                <a:solidFill>
                  <a:schemeClr val="tx1"/>
                </a:solidFill>
                <a:latin typeface="+mn-lt"/>
                <a:ea typeface="+mn-ea"/>
                <a:cs typeface="+mn-cs"/>
              </a:rPr>
              <a:t>. Результаты анкетирования были положены в основу организации методической работы школы.</a:t>
            </a:r>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 например, самоанализ</a:t>
            </a:r>
            <a:r>
              <a:rPr lang="ru-RU" sz="1200" kern="1200" baseline="0" dirty="0" smtClean="0">
                <a:solidFill>
                  <a:schemeClr val="tx1"/>
                </a:solidFill>
                <a:latin typeface="+mn-lt"/>
                <a:ea typeface="+mn-ea"/>
                <a:cs typeface="+mn-cs"/>
              </a:rPr>
              <a:t> трудового действия «</a:t>
            </a:r>
            <a:r>
              <a:rPr lang="ru-RU" sz="1200" kern="1200" dirty="0" smtClean="0">
                <a:solidFill>
                  <a:schemeClr val="tx1"/>
                </a:solidFill>
                <a:latin typeface="+mn-lt"/>
                <a:ea typeface="+mn-ea"/>
                <a:cs typeface="+mn-cs"/>
              </a:rPr>
              <a:t>Разработка программ учебных дисциплин в рамках основной общеобразовательной программы» выявил недостающие умения «Владеть алгоритмом разработки программ учебных дисциплин» и «Разрабатывать программы учебных дисциплин в рамках основной общеобразовательной программы с учетом особенностей контингента обучающихся» у 27 %.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a:t>
            </a:r>
            <a:r>
              <a:rPr lang="ru-RU" sz="1200" kern="1200" baseline="0" dirty="0" smtClean="0">
                <a:solidFill>
                  <a:schemeClr val="tx1"/>
                </a:solidFill>
                <a:latin typeface="+mn-lt"/>
                <a:ea typeface="+mn-ea"/>
                <a:cs typeface="+mn-cs"/>
              </a:rPr>
              <a:t> такое трудовое действие как «</a:t>
            </a:r>
            <a:r>
              <a:rPr lang="ru-RU" sz="1200" kern="1200" dirty="0" smtClean="0">
                <a:solidFill>
                  <a:schemeClr val="tx1"/>
                </a:solidFill>
                <a:latin typeface="+mn-lt"/>
                <a:ea typeface="+mn-ea"/>
                <a:cs typeface="+mn-cs"/>
              </a:rPr>
              <a:t>Проектирование воспитательных программ</a:t>
            </a:r>
            <a:r>
              <a:rPr lang="ru-RU" sz="1200" kern="1200" baseline="0" dirty="0" smtClean="0">
                <a:solidFill>
                  <a:schemeClr val="tx1"/>
                </a:solidFill>
                <a:latin typeface="+mn-lt"/>
                <a:ea typeface="+mn-ea"/>
                <a:cs typeface="+mn-cs"/>
              </a:rPr>
              <a:t>», проявляющееся в умении «</a:t>
            </a:r>
            <a:r>
              <a:rPr lang="ru-RU" sz="1200" kern="1200" dirty="0" smtClean="0">
                <a:solidFill>
                  <a:schemeClr val="tx1"/>
                </a:solidFill>
                <a:latin typeface="+mn-lt"/>
                <a:ea typeface="+mn-ea"/>
                <a:cs typeface="+mn-cs"/>
              </a:rPr>
              <a:t>Осуществлять проектирование воспитательных программ с учетом приоритетных направлений развития, целей и стратегии образовательной организации, особенностей контингента</a:t>
            </a:r>
            <a:r>
              <a:rPr lang="ru-RU" sz="1200" kern="1200" baseline="0" dirty="0" smtClean="0">
                <a:solidFill>
                  <a:schemeClr val="tx1"/>
                </a:solidFill>
                <a:latin typeface="+mn-lt"/>
                <a:ea typeface="+mn-ea"/>
                <a:cs typeface="+mn-cs"/>
              </a:rPr>
              <a:t>» по результатам самоанализа вызывает затруднение у 54 % педагогов.</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Такая информация была сведена по всем </a:t>
            </a:r>
            <a:r>
              <a:rPr lang="ru-RU" sz="1200" b="1" kern="1200" dirty="0" smtClean="0">
                <a:solidFill>
                  <a:schemeClr val="tx1"/>
                </a:solidFill>
                <a:latin typeface="+mn-lt"/>
                <a:ea typeface="+mn-ea"/>
                <a:cs typeface="+mn-cs"/>
              </a:rPr>
              <a:t>обобщенным трудовым функциям / трудовым функциям в контексте профессионального стандарта педагога,</a:t>
            </a:r>
            <a:r>
              <a:rPr lang="ru-RU" sz="1200" b="1" kern="1200" baseline="0" dirty="0" smtClean="0">
                <a:solidFill>
                  <a:schemeClr val="tx1"/>
                </a:solidFill>
                <a:latin typeface="+mn-lt"/>
                <a:ea typeface="+mn-ea"/>
                <a:cs typeface="+mn-cs"/>
              </a:rPr>
              <a:t> что позволило определиться с уровнями организации работы по устранению выявленных профессиональных дефицитов.</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lvl="0"/>
            <a:r>
              <a:rPr lang="ru-RU" sz="1200" b="1" kern="1200" dirty="0" smtClean="0">
                <a:solidFill>
                  <a:schemeClr val="tx1"/>
                </a:solidFill>
                <a:latin typeface="+mn-lt"/>
                <a:ea typeface="+mn-ea"/>
                <a:cs typeface="+mn-cs"/>
              </a:rPr>
              <a:t>То есть, если по обобщенной трудовой функции выявлено количество педагогов до 30 %, то такой уровень был определен как </a:t>
            </a:r>
            <a:r>
              <a:rPr lang="ru-RU" sz="1200" kern="1200" dirty="0" smtClean="0">
                <a:solidFill>
                  <a:schemeClr val="tx1"/>
                </a:solidFill>
                <a:latin typeface="+mn-lt"/>
                <a:ea typeface="+mn-ea"/>
                <a:cs typeface="+mn-cs"/>
              </a:rPr>
              <a:t>личный профессиональный уровень и основными </a:t>
            </a:r>
            <a:r>
              <a:rPr lang="ru-RU" sz="1200" b="1" kern="1200" dirty="0" smtClean="0">
                <a:solidFill>
                  <a:schemeClr val="tx1"/>
                </a:solidFill>
                <a:latin typeface="+mn-lt"/>
                <a:ea typeface="+mn-ea"/>
                <a:cs typeface="+mn-cs"/>
              </a:rPr>
              <a:t>Формами и методами организации работы по повышению профессиональной культуры были запланированы: </a:t>
            </a:r>
            <a:r>
              <a:rPr lang="ru-RU" sz="1200" kern="1200" dirty="0" smtClean="0">
                <a:solidFill>
                  <a:schemeClr val="tx1"/>
                </a:solidFill>
                <a:latin typeface="+mn-lt"/>
                <a:ea typeface="+mn-ea"/>
                <a:cs typeface="+mn-cs"/>
              </a:rPr>
              <a:t>Организация работы по теме самообразования и Тематические курсы повышения квалификации – персонализировано.</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sz="1200" b="1" kern="1200" dirty="0" smtClean="0">
              <a:solidFill>
                <a:schemeClr val="tx1"/>
              </a:solidFill>
              <a:latin typeface="+mn-lt"/>
              <a:ea typeface="+mn-ea"/>
              <a:cs typeface="+mn-cs"/>
            </a:endParaRPr>
          </a:p>
          <a:p>
            <a:pPr lvl="0"/>
            <a:r>
              <a:rPr lang="ru-RU" sz="1200" b="1" kern="1200" dirty="0" smtClean="0">
                <a:solidFill>
                  <a:schemeClr val="tx1"/>
                </a:solidFill>
                <a:latin typeface="+mn-lt"/>
                <a:ea typeface="+mn-ea"/>
                <a:cs typeface="+mn-cs"/>
              </a:rPr>
              <a:t>Если  по обобщенной трудовой функции выявлено количество педагогов от 30 до 50 %, то такой уровень был определен как </a:t>
            </a:r>
            <a:r>
              <a:rPr lang="ru-RU" sz="1200" kern="1200" dirty="0" smtClean="0">
                <a:solidFill>
                  <a:schemeClr val="tx1"/>
                </a:solidFill>
                <a:latin typeface="+mn-lt"/>
                <a:ea typeface="+mn-ea"/>
                <a:cs typeface="+mn-cs"/>
              </a:rPr>
              <a:t>уровень Методического объединения учителей-предметников и основными </a:t>
            </a:r>
            <a:r>
              <a:rPr lang="ru-RU" sz="1200" b="1" kern="1200" dirty="0" smtClean="0">
                <a:solidFill>
                  <a:schemeClr val="tx1"/>
                </a:solidFill>
                <a:latin typeface="+mn-lt"/>
                <a:ea typeface="+mn-ea"/>
                <a:cs typeface="+mn-cs"/>
              </a:rPr>
              <a:t>Формами и методами организации работы по повышению профессиональной культуры были запланированы: </a:t>
            </a:r>
            <a:r>
              <a:rPr lang="ru-RU" sz="1200" kern="1200" dirty="0" smtClean="0">
                <a:solidFill>
                  <a:schemeClr val="tx1"/>
                </a:solidFill>
                <a:latin typeface="+mn-lt"/>
                <a:ea typeface="+mn-ea"/>
                <a:cs typeface="+mn-cs"/>
              </a:rPr>
              <a:t>Включение тематических мероприятий в план МО</a:t>
            </a:r>
            <a:r>
              <a:rPr lang="ru-RU" sz="1200" kern="1200" baseline="0" dirty="0" smtClean="0">
                <a:solidFill>
                  <a:schemeClr val="tx1"/>
                </a:solidFill>
                <a:latin typeface="+mn-lt"/>
                <a:ea typeface="+mn-ea"/>
                <a:cs typeface="+mn-cs"/>
              </a:rPr>
              <a:t> и </a:t>
            </a:r>
            <a:r>
              <a:rPr lang="ru-RU" sz="1200" kern="1200" dirty="0" smtClean="0">
                <a:solidFill>
                  <a:schemeClr val="tx1"/>
                </a:solidFill>
                <a:latin typeface="+mn-lt"/>
                <a:ea typeface="+mn-ea"/>
                <a:cs typeface="+mn-cs"/>
              </a:rPr>
              <a:t>Организация наставничества и обмена опытом на уровне МО</a:t>
            </a:r>
          </a:p>
          <a:p>
            <a:endParaRPr lang="ru-RU"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И, наконец, если  по обобщенной трудовой функции выявлено количество педагогов более 50 %, то такой уровень был определен как </a:t>
            </a:r>
            <a:r>
              <a:rPr lang="ru-RU" sz="1200" kern="1200" dirty="0" smtClean="0">
                <a:solidFill>
                  <a:schemeClr val="tx1"/>
                </a:solidFill>
                <a:latin typeface="+mn-lt"/>
                <a:ea typeface="+mn-ea"/>
                <a:cs typeface="+mn-cs"/>
              </a:rPr>
              <a:t>уровень всей школы и основными </a:t>
            </a:r>
            <a:r>
              <a:rPr lang="ru-RU" sz="1200" b="1" kern="1200" dirty="0" smtClean="0">
                <a:solidFill>
                  <a:schemeClr val="tx1"/>
                </a:solidFill>
                <a:latin typeface="+mn-lt"/>
                <a:ea typeface="+mn-ea"/>
                <a:cs typeface="+mn-cs"/>
              </a:rPr>
              <a:t>Формами и методами организации работы по повышению профессиональной культуры были запланированы: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Анализ работы педагогического коллектива по проблеме</a:t>
            </a:r>
          </a:p>
          <a:p>
            <a:pPr lvl="0">
              <a:buFont typeface="Arial" pitchFamily="34" charset="0"/>
              <a:buChar char="•"/>
            </a:pPr>
            <a:r>
              <a:rPr lang="ru-RU" sz="1200" kern="1200" dirty="0" smtClean="0">
                <a:solidFill>
                  <a:schemeClr val="tx1"/>
                </a:solidFill>
                <a:latin typeface="+mn-lt"/>
                <a:ea typeface="+mn-ea"/>
                <a:cs typeface="+mn-cs"/>
              </a:rPr>
              <a:t>Определение задач работы школы на учебный год</a:t>
            </a:r>
          </a:p>
          <a:p>
            <a:pPr lvl="0">
              <a:buFont typeface="Arial" pitchFamily="34" charset="0"/>
              <a:buChar char="•"/>
            </a:pPr>
            <a:r>
              <a:rPr lang="ru-RU" sz="1200" kern="1200" dirty="0" smtClean="0">
                <a:solidFill>
                  <a:schemeClr val="tx1"/>
                </a:solidFill>
                <a:latin typeface="+mn-lt"/>
                <a:ea typeface="+mn-ea"/>
                <a:cs typeface="+mn-cs"/>
              </a:rPr>
              <a:t>Организация мониторинга и контроля</a:t>
            </a:r>
          </a:p>
          <a:p>
            <a:pPr lvl="0">
              <a:buFont typeface="Arial" pitchFamily="34" charset="0"/>
              <a:buChar char="•"/>
            </a:pPr>
            <a:r>
              <a:rPr lang="ru-RU" sz="1200" kern="1200" dirty="0" smtClean="0">
                <a:solidFill>
                  <a:schemeClr val="tx1"/>
                </a:solidFill>
                <a:latin typeface="+mn-lt"/>
                <a:ea typeface="+mn-ea"/>
                <a:cs typeface="+mn-cs"/>
              </a:rPr>
              <a:t>Включение тематических мероприятий в план работы школы</a:t>
            </a:r>
          </a:p>
          <a:p>
            <a:pPr lvl="0">
              <a:buFont typeface="Arial" pitchFamily="34" charset="0"/>
              <a:buChar char="•"/>
            </a:pPr>
            <a:r>
              <a:rPr lang="ru-RU" sz="1200" kern="1200" dirty="0" smtClean="0">
                <a:solidFill>
                  <a:schemeClr val="tx1"/>
                </a:solidFill>
                <a:latin typeface="+mn-lt"/>
                <a:ea typeface="+mn-ea"/>
                <a:cs typeface="+mn-cs"/>
              </a:rPr>
              <a:t>Организация наставничества и обмена опытом на уровне школы</a:t>
            </a: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0"/>
            <a:r>
              <a:rPr lang="ru-RU" sz="1200" kern="1200" dirty="0" smtClean="0">
                <a:solidFill>
                  <a:schemeClr val="tx1"/>
                </a:solidFill>
                <a:latin typeface="+mn-lt"/>
                <a:ea typeface="+mn-ea"/>
                <a:cs typeface="+mn-cs"/>
              </a:rPr>
              <a:t>Повышение качества образования, обеспечение равного доступа к качественному общему образованию для всех детей, преодоление школьной неуспешности является одним из приоритетных направлений государственной политики в сфере образования. </a:t>
            </a:r>
          </a:p>
          <a:p>
            <a:pPr eaLnBrk="0"/>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Одним из условий повышения качества образования является управление профессиональным развитием педагогов.</a:t>
            </a:r>
          </a:p>
          <a:p>
            <a:pPr eaLnBrk="0"/>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В целях реализации федерального проекта «Учитель будущего» национального проекта «Образование» распоряжением Правительства РФ от 31.12.2019 № 3273-р «Об утверждении основных принципов национальной системы профессионального роста педагогических работников РФ, включая национальную систему учительского роста» утверждены 30 мероприятий, реализующих основные принципы национальной системы профессионального роста педагогических работников. Ряд мероприятий направлен на формирование инфраструктуры и применение инновационных технологий для адресной реализации программ профессионального развития педагогических работников на основе выявления их профессиональных дефицитов. </a:t>
            </a:r>
          </a:p>
          <a:p>
            <a:pPr eaLnBrk="0"/>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Принцип </a:t>
            </a:r>
            <a:r>
              <a:rPr lang="ru-RU" sz="1200" kern="1200" dirty="0" err="1" smtClean="0">
                <a:solidFill>
                  <a:schemeClr val="tx1"/>
                </a:solidFill>
                <a:latin typeface="+mn-lt"/>
                <a:ea typeface="+mn-ea"/>
                <a:cs typeface="+mn-cs"/>
              </a:rPr>
              <a:t>адресности</a:t>
            </a:r>
            <a:r>
              <a:rPr lang="ru-RU" sz="1200" kern="1200" dirty="0" smtClean="0">
                <a:solidFill>
                  <a:schemeClr val="tx1"/>
                </a:solidFill>
                <a:latin typeface="+mn-lt"/>
                <a:ea typeface="+mn-ea"/>
                <a:cs typeface="+mn-cs"/>
              </a:rPr>
              <a:t> и целевого обучения педагогов применяется на всех уровнях </a:t>
            </a:r>
            <a:r>
              <a:rPr lang="ru-RU" sz="1200" kern="1200" dirty="0" smtClean="0">
                <a:solidFill>
                  <a:schemeClr val="tx1"/>
                </a:solidFill>
                <a:latin typeface="+mn-lt"/>
                <a:ea typeface="+mn-ea"/>
                <a:cs typeface="+mn-cs"/>
              </a:rPr>
              <a:t>системы образования</a:t>
            </a:r>
            <a:r>
              <a:rPr lang="ru-RU" sz="1200" kern="1200" dirty="0" smtClean="0">
                <a:solidFill>
                  <a:schemeClr val="tx1"/>
                </a:solidFill>
                <a:latin typeface="+mn-lt"/>
                <a:ea typeface="+mn-ea"/>
                <a:cs typeface="+mn-cs"/>
              </a:rPr>
              <a:t>: федеральном, региональном, муниципальном, на уровне школы.</a:t>
            </a: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Проанализированные результаты</a:t>
            </a:r>
            <a:r>
              <a:rPr lang="ru-RU" baseline="0" dirty="0" smtClean="0"/>
              <a:t> </a:t>
            </a:r>
            <a:r>
              <a:rPr lang="ru-RU" dirty="0" smtClean="0"/>
              <a:t> определили направления</a:t>
            </a:r>
            <a:r>
              <a:rPr lang="ru-RU" baseline="0" dirty="0" smtClean="0"/>
              <a:t> методической работы по повышению профессиональной компетентности педагогов и </a:t>
            </a:r>
          </a:p>
          <a:p>
            <a:r>
              <a:rPr lang="ru-RU" sz="1200" b="1" kern="1200" dirty="0" smtClean="0">
                <a:solidFill>
                  <a:schemeClr val="tx1"/>
                </a:solidFill>
                <a:latin typeface="+mn-lt"/>
                <a:ea typeface="+mn-ea"/>
                <a:cs typeface="+mn-cs"/>
              </a:rPr>
              <a:t>Ключевые эффекты проводимой</a:t>
            </a:r>
            <a:r>
              <a:rPr lang="ru-RU" sz="1200" b="1" kern="1200" baseline="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работы и реализации задач внутришкольной системы повышения квалификации:</a:t>
            </a:r>
          </a:p>
          <a:p>
            <a:r>
              <a:rPr lang="ru-RU" sz="1200" kern="1200" dirty="0" smtClean="0">
                <a:solidFill>
                  <a:schemeClr val="tx1"/>
                </a:solidFill>
                <a:latin typeface="+mn-lt"/>
                <a:ea typeface="+mn-ea"/>
                <a:cs typeface="+mn-cs"/>
              </a:rPr>
              <a:t>• Осуществление перехода от периодического повышения квалификации педагогов к их непрерывному образованию через использование персонифицированных программ  развития педагога.</a:t>
            </a:r>
          </a:p>
          <a:p>
            <a:r>
              <a:rPr lang="ru-RU" sz="1200" kern="1200" dirty="0" smtClean="0">
                <a:solidFill>
                  <a:schemeClr val="tx1"/>
                </a:solidFill>
                <a:latin typeface="+mn-lt"/>
                <a:ea typeface="+mn-ea"/>
                <a:cs typeface="+mn-cs"/>
              </a:rPr>
              <a:t>• Создание современного типа образовательного учреждения  высокой педагогической культуры.</a:t>
            </a:r>
          </a:p>
          <a:p>
            <a:r>
              <a:rPr lang="ru-RU" sz="1200" kern="1200" dirty="0" smtClean="0">
                <a:solidFill>
                  <a:schemeClr val="tx1"/>
                </a:solidFill>
                <a:latin typeface="+mn-lt"/>
                <a:ea typeface="+mn-ea"/>
                <a:cs typeface="+mn-cs"/>
              </a:rPr>
              <a:t>• Обобщение и распространение опыта работы по данному направлению среди других школ.</a:t>
            </a:r>
          </a:p>
          <a:p>
            <a:r>
              <a:rPr lang="ru-RU" sz="1200" kern="1200" dirty="0" smtClean="0">
                <a:solidFill>
                  <a:schemeClr val="tx1"/>
                </a:solidFill>
                <a:latin typeface="+mn-lt"/>
                <a:ea typeface="+mn-ea"/>
                <a:cs typeface="+mn-cs"/>
              </a:rPr>
              <a:t>• Обновление учебно - методического обеспечения  профессиональной деятельности.</a:t>
            </a:r>
          </a:p>
          <a:p>
            <a:r>
              <a:rPr lang="ru-RU" sz="1200" kern="1200" dirty="0" smtClean="0">
                <a:solidFill>
                  <a:schemeClr val="tx1"/>
                </a:solidFill>
                <a:latin typeface="+mn-lt"/>
                <a:ea typeface="+mn-ea"/>
                <a:cs typeface="+mn-cs"/>
              </a:rPr>
              <a:t>• Качественное удовлетворение образовательных потребностей  обучающихся.</a:t>
            </a:r>
          </a:p>
          <a:p>
            <a:r>
              <a:rPr lang="ru-RU" sz="1200" kern="1200" dirty="0" smtClean="0">
                <a:solidFill>
                  <a:schemeClr val="tx1"/>
                </a:solidFill>
                <a:latin typeface="+mn-lt"/>
                <a:ea typeface="+mn-ea"/>
                <a:cs typeface="+mn-cs"/>
              </a:rPr>
              <a:t>• Создание инновационной образовательной среды в школе.</a:t>
            </a: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Была разработана </a:t>
            </a:r>
            <a:r>
              <a:rPr lang="ru-RU" sz="1200" b="1" kern="1200" dirty="0" smtClean="0">
                <a:solidFill>
                  <a:schemeClr val="tx1"/>
                </a:solidFill>
                <a:latin typeface="+mn-lt"/>
                <a:ea typeface="+mn-ea"/>
                <a:cs typeface="+mn-cs"/>
              </a:rPr>
              <a:t>Программа устранения профессиональных дефицитов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педагогов МБУ «Школа № 94» на 2017-2020 учебные годы</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целях обеспечения соответствия педагогических работников </a:t>
            </a:r>
          </a:p>
          <a:p>
            <a:r>
              <a:rPr lang="ru-RU" sz="1200" kern="1200" dirty="0" smtClean="0">
                <a:solidFill>
                  <a:schemeClr val="tx1"/>
                </a:solidFill>
                <a:latin typeface="+mn-lt"/>
                <a:ea typeface="+mn-ea"/>
                <a:cs typeface="+mn-cs"/>
              </a:rPr>
              <a:t>требованиям профессионального стандарта педагога в контексте приоритетов конкретной образовательной организации</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ОСНОВУ программы легли выводы, согласно которым, в школе на тот момент </a:t>
            </a:r>
            <a:r>
              <a:rPr lang="ru-RU" sz="1200" b="1" kern="1200" dirty="0" smtClean="0">
                <a:solidFill>
                  <a:schemeClr val="tx1"/>
                </a:solidFill>
                <a:latin typeface="+mn-lt"/>
                <a:ea typeface="+mn-ea"/>
                <a:cs typeface="+mn-cs"/>
              </a:rPr>
              <a:t>74,5%</a:t>
            </a:r>
            <a:r>
              <a:rPr lang="ru-RU" sz="1200" b="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педагогов показывали реализацию  профессионального стандарта в диапазоне значений: </a:t>
            </a:r>
            <a:r>
              <a:rPr lang="ru-RU" sz="1200" b="1" kern="1200" dirty="0" smtClean="0">
                <a:solidFill>
                  <a:schemeClr val="tx1"/>
                </a:solidFill>
                <a:latin typeface="+mn-lt"/>
                <a:ea typeface="+mn-ea"/>
                <a:cs typeface="+mn-cs"/>
              </a:rPr>
              <a:t>81 – 100%</a:t>
            </a:r>
            <a:r>
              <a:rPr lang="ru-RU" sz="1200" kern="1200" dirty="0" smtClean="0">
                <a:solidFill>
                  <a:schemeClr val="tx1"/>
                </a:solidFill>
                <a:latin typeface="+mn-lt"/>
                <a:ea typeface="+mn-ea"/>
                <a:cs typeface="+mn-cs"/>
              </a:rPr>
              <a:t> (то есть с </a:t>
            </a:r>
            <a:r>
              <a:rPr lang="ru-RU" sz="1200" b="1" kern="1200" dirty="0" smtClean="0">
                <a:solidFill>
                  <a:schemeClr val="tx1"/>
                </a:solidFill>
                <a:latin typeface="+mn-lt"/>
                <a:ea typeface="+mn-ea"/>
                <a:cs typeface="+mn-cs"/>
              </a:rPr>
              <a:t>оптимальной</a:t>
            </a:r>
            <a:r>
              <a:rPr lang="ru-RU" sz="1200" kern="1200" dirty="0" smtClean="0">
                <a:solidFill>
                  <a:schemeClr val="tx1"/>
                </a:solidFill>
                <a:latin typeface="+mn-lt"/>
                <a:ea typeface="+mn-ea"/>
                <a:cs typeface="+mn-cs"/>
              </a:rPr>
              <a:t> степенью соответствия требованиям профессионального стандарта).</a:t>
            </a:r>
            <a:r>
              <a:rPr lang="ru-RU" sz="1200" b="1" kern="1200" dirty="0" smtClean="0">
                <a:solidFill>
                  <a:schemeClr val="tx1"/>
                </a:solidFill>
                <a:latin typeface="+mn-lt"/>
                <a:ea typeface="+mn-ea"/>
                <a:cs typeface="+mn-cs"/>
              </a:rPr>
              <a:t> </a:t>
            </a:r>
          </a:p>
          <a:p>
            <a:endParaRPr lang="ru-RU" sz="1200" b="1"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Однако было отмечено, что, несмотря на достаточно благоприятную картину, обобщенный анализ полученных данных позволяет выйти на выделение </a:t>
            </a:r>
            <a:r>
              <a:rPr lang="ru-RU" sz="1200" b="1" kern="1200" dirty="0" smtClean="0">
                <a:solidFill>
                  <a:schemeClr val="tx1"/>
                </a:solidFill>
                <a:latin typeface="+mn-lt"/>
                <a:ea typeface="+mn-ea"/>
                <a:cs typeface="+mn-cs"/>
              </a:rPr>
              <a:t>проблемного поля</a:t>
            </a:r>
            <a:r>
              <a:rPr lang="ru-RU" sz="1200" kern="1200" dirty="0" smtClean="0">
                <a:solidFill>
                  <a:schemeClr val="tx1"/>
                </a:solidFill>
                <a:latin typeface="+mn-lt"/>
                <a:ea typeface="+mn-ea"/>
                <a:cs typeface="+mn-cs"/>
              </a:rPr>
              <a:t> в разрезе типичных профессиональных дефицитов педагогов и </a:t>
            </a:r>
            <a:r>
              <a:rPr lang="ru-RU" sz="1200" b="1" kern="1200" dirty="0" smtClean="0">
                <a:solidFill>
                  <a:schemeClr val="tx1"/>
                </a:solidFill>
                <a:latin typeface="+mn-lt"/>
                <a:ea typeface="+mn-ea"/>
                <a:cs typeface="+mn-cs"/>
              </a:rPr>
              <a:t>путей разрешения</a:t>
            </a:r>
            <a:r>
              <a:rPr lang="ru-RU" sz="1200" kern="1200" dirty="0" smtClean="0">
                <a:solidFill>
                  <a:schemeClr val="tx1"/>
                </a:solidFill>
                <a:latin typeface="+mn-lt"/>
                <a:ea typeface="+mn-ea"/>
                <a:cs typeface="+mn-cs"/>
              </a:rPr>
              <a:t> возникающих трудностей.</a:t>
            </a:r>
          </a:p>
          <a:p>
            <a:endParaRPr lang="ru-RU" dirty="0" smtClean="0"/>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этой связи были определены </a:t>
            </a:r>
            <a:r>
              <a:rPr lang="ru-RU" sz="1200" kern="1200" dirty="0" smtClean="0">
                <a:solidFill>
                  <a:schemeClr val="tx1"/>
                </a:solidFill>
                <a:latin typeface="+mn-lt"/>
                <a:ea typeface="+mn-ea"/>
                <a:cs typeface="+mn-cs"/>
              </a:rPr>
              <a:t>Целевые ориентиры организации методической поддержки педагогов МБУ «Школа № 94» на указанный </a:t>
            </a:r>
            <a:r>
              <a:rPr lang="ru-RU" sz="1200" kern="1200" dirty="0" smtClean="0">
                <a:solidFill>
                  <a:schemeClr val="tx1"/>
                </a:solidFill>
                <a:latin typeface="+mn-lt"/>
                <a:ea typeface="+mn-ea"/>
                <a:cs typeface="+mn-cs"/>
              </a:rPr>
              <a:t>период у групп педагогов, испытывающих значительные затруднения в реализации конкретного трудового действия.</a:t>
            </a:r>
            <a:endParaRPr lang="ru-RU" sz="1200" kern="1200" dirty="0" smtClean="0">
              <a:solidFill>
                <a:schemeClr val="tx1"/>
              </a:solidFill>
              <a:latin typeface="+mn-lt"/>
              <a:ea typeface="+mn-ea"/>
              <a:cs typeface="+mn-cs"/>
            </a:endParaRPr>
          </a:p>
          <a:p>
            <a:endParaRPr lang="ru-RU" dirty="0" smtClean="0"/>
          </a:p>
          <a:p>
            <a:r>
              <a:rPr lang="ru-RU" sz="1200" kern="1200" dirty="0" smtClean="0">
                <a:solidFill>
                  <a:schemeClr val="tx1"/>
                </a:solidFill>
                <a:latin typeface="+mn-lt"/>
                <a:ea typeface="+mn-ea"/>
                <a:cs typeface="+mn-cs"/>
              </a:rPr>
              <a:t>Ожидаемые результаты реализации программы</a:t>
            </a:r>
            <a:r>
              <a:rPr lang="ru-RU" sz="1200" kern="1200" baseline="0" dirty="0" smtClean="0">
                <a:solidFill>
                  <a:schemeClr val="tx1"/>
                </a:solidFill>
                <a:latin typeface="+mn-lt"/>
                <a:ea typeface="+mn-ea"/>
                <a:cs typeface="+mn-cs"/>
              </a:rPr>
              <a:t> - </a:t>
            </a:r>
            <a:r>
              <a:rPr lang="ru-RU" sz="1200" kern="1200" dirty="0" smtClean="0">
                <a:solidFill>
                  <a:schemeClr val="tx1"/>
                </a:solidFill>
                <a:latin typeface="+mn-lt"/>
                <a:ea typeface="+mn-ea"/>
                <a:cs typeface="+mn-cs"/>
              </a:rPr>
              <a:t> ПОЛОЖИТЕЛЬНАЯ ДИНАМИКА по следующим выявленным затруднениям:</a:t>
            </a:r>
          </a:p>
          <a:p>
            <a:pPr>
              <a:buFont typeface="Arial" pitchFamily="34" charset="0"/>
              <a:buChar char="•"/>
            </a:pP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овладении профессиональной установкой на оказание помощи любому ребенку вне зависимости от его реальных учебных возможностей, особенностей в поведении, состояния психического и физического здоровья</a:t>
            </a:r>
          </a:p>
          <a:p>
            <a:pPr>
              <a:buFont typeface="Arial" pitchFamily="34" charset="0"/>
              <a:buChar char="•"/>
            </a:pP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овладении алгоритмом разработки воспитательных программ</a:t>
            </a:r>
          </a:p>
          <a:p>
            <a:pPr>
              <a:buFont typeface="Arial" pitchFamily="34" charset="0"/>
              <a:buChar char="•"/>
            </a:pPr>
            <a:r>
              <a:rPr lang="ru-RU" sz="1200" kern="1200" dirty="0" smtClean="0">
                <a:solidFill>
                  <a:schemeClr val="tx1"/>
                </a:solidFill>
                <a:latin typeface="+mn-lt"/>
                <a:ea typeface="+mn-ea"/>
                <a:cs typeface="+mn-cs"/>
              </a:rPr>
              <a:t>в овладении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стандартизированными методами психодиагностики личностных характеристик и возрастных особенностей обучающихся</a:t>
            </a:r>
          </a:p>
          <a:p>
            <a:r>
              <a:rPr lang="ru-RU" sz="1200" kern="1200" dirty="0" smtClean="0">
                <a:solidFill>
                  <a:schemeClr val="tx1"/>
                </a:solidFill>
                <a:latin typeface="+mn-lt"/>
                <a:ea typeface="+mn-ea"/>
                <a:cs typeface="+mn-cs"/>
              </a:rPr>
              <a:t>Снижение числа профессиональных затруднений в понимании документации узких специалистов у группы педагогов, испытывающих значительные затруднения в реализации трудового действия.</a:t>
            </a:r>
          </a:p>
          <a:p>
            <a:r>
              <a:rPr lang="ru-RU" sz="1200" kern="1200" dirty="0" smtClean="0">
                <a:solidFill>
                  <a:schemeClr val="tx1"/>
                </a:solidFill>
                <a:latin typeface="+mn-lt"/>
                <a:ea typeface="+mn-ea"/>
                <a:cs typeface="+mn-cs"/>
              </a:rPr>
              <a:t>Положительная динамика в овладении разработкой и реализацией проектов в сфере образовательной деятельности</a:t>
            </a:r>
          </a:p>
          <a:p>
            <a:r>
              <a:rPr lang="ru-RU" sz="1200" kern="1200" dirty="0" smtClean="0">
                <a:solidFill>
                  <a:schemeClr val="tx1"/>
                </a:solidFill>
                <a:latin typeface="+mn-lt"/>
                <a:ea typeface="+mn-ea"/>
                <a:cs typeface="+mn-cs"/>
              </a:rPr>
              <a:t>Снижение числа профессиональных затруднений в генерировании новых идей и разработке предложений по совершенствованию технологий, методов, средств обучения и воспитания в образовательной организации</a:t>
            </a:r>
          </a:p>
          <a:p>
            <a:r>
              <a:rPr lang="ru-RU" sz="1200" kern="1200" dirty="0" smtClean="0">
                <a:solidFill>
                  <a:schemeClr val="tx1"/>
                </a:solidFill>
                <a:latin typeface="+mn-lt"/>
                <a:ea typeface="+mn-ea"/>
                <a:cs typeface="+mn-cs"/>
              </a:rPr>
              <a:t>Положительная динамика в </a:t>
            </a:r>
          </a:p>
          <a:p>
            <a:pPr>
              <a:buFont typeface="Arial" pitchFamily="34" charset="0"/>
              <a:buChar char="•"/>
            </a:pPr>
            <a:r>
              <a:rPr lang="ru-RU" sz="1200" kern="1200" dirty="0" smtClean="0">
                <a:solidFill>
                  <a:schemeClr val="tx1"/>
                </a:solidFill>
                <a:latin typeface="+mn-lt"/>
                <a:ea typeface="+mn-ea"/>
                <a:cs typeface="+mn-cs"/>
              </a:rPr>
              <a:t> осуществлении (совместно с психологом и другими специалистами) психолого-педагогического сопровождения основных общеобразовательных программ</a:t>
            </a:r>
          </a:p>
          <a:p>
            <a:pPr>
              <a:buFont typeface="Arial" pitchFamily="34" charset="0"/>
              <a:buChar char="•"/>
            </a:pPr>
            <a:r>
              <a:rPr lang="ru-RU" sz="1200" kern="1200" dirty="0" smtClean="0">
                <a:solidFill>
                  <a:schemeClr val="tx1"/>
                </a:solidFill>
                <a:latin typeface="+mn-lt"/>
                <a:ea typeface="+mn-ea"/>
                <a:cs typeface="+mn-cs"/>
              </a:rPr>
              <a:t>в овладении психолого-педагогическими технологиями, необходимыми для адресной работы с обозначенными категориями детей</a:t>
            </a:r>
          </a:p>
          <a:p>
            <a:r>
              <a:rPr lang="ru-RU" sz="1200" kern="1200" dirty="0" smtClean="0">
                <a:solidFill>
                  <a:schemeClr val="tx1"/>
                </a:solidFill>
                <a:latin typeface="+mn-lt"/>
                <a:ea typeface="+mn-ea"/>
                <a:cs typeface="+mn-cs"/>
              </a:rPr>
              <a:t>Положительная динамика, выраженная в показателях достижений обучающихся.</a:t>
            </a: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И, кроме того, были составлены</a:t>
            </a:r>
            <a:r>
              <a:rPr lang="ru-RU" sz="1200" b="1" kern="1200" baseline="0" dirty="0" smtClean="0">
                <a:solidFill>
                  <a:schemeClr val="tx1"/>
                </a:solidFill>
                <a:latin typeface="+mn-lt"/>
                <a:ea typeface="+mn-ea"/>
                <a:cs typeface="+mn-cs"/>
              </a:rPr>
              <a:t> индивидуальные мотивационные профили педагогов.</a:t>
            </a:r>
          </a:p>
          <a:p>
            <a:r>
              <a:rPr lang="ru-RU" sz="1200" b="1" kern="1200" dirty="0" smtClean="0">
                <a:solidFill>
                  <a:schemeClr val="tx1"/>
                </a:solidFill>
                <a:latin typeface="+mn-lt"/>
                <a:ea typeface="+mn-ea"/>
                <a:cs typeface="+mn-cs"/>
              </a:rPr>
              <a:t>Мотивационный профиль </a:t>
            </a:r>
            <a:r>
              <a:rPr lang="ru-RU" sz="1200" kern="1200" dirty="0" smtClean="0">
                <a:solidFill>
                  <a:schemeClr val="tx1"/>
                </a:solidFill>
                <a:latin typeface="+mn-lt"/>
                <a:ea typeface="+mn-ea"/>
                <a:cs typeface="+mn-cs"/>
              </a:rPr>
              <a:t>- это, в основном, три потребности, к удовлетворению которых человек стремится в жизни и</a:t>
            </a:r>
            <a:r>
              <a:rPr lang="ru-RU" sz="1200" kern="1200" cap="small"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 работе. </a:t>
            </a:r>
          </a:p>
          <a:p>
            <a:r>
              <a:rPr lang="ru-RU" sz="1200" b="1" kern="1200" dirty="0" smtClean="0">
                <a:solidFill>
                  <a:schemeClr val="tx1"/>
                </a:solidFill>
                <a:latin typeface="+mn-lt"/>
                <a:ea typeface="+mn-ea"/>
                <a:cs typeface="+mn-cs"/>
              </a:rPr>
              <a:t>Ядерная потребность </a:t>
            </a:r>
            <a:r>
              <a:rPr lang="ru-RU" sz="1200" kern="1200" dirty="0" smtClean="0">
                <a:solidFill>
                  <a:schemeClr val="tx1"/>
                </a:solidFill>
                <a:latin typeface="+mn-lt"/>
                <a:ea typeface="+mn-ea"/>
                <a:cs typeface="+mn-cs"/>
              </a:rPr>
              <a:t>(первая по значимости) является самой важной для конкретного человека в настоящий момент. Удовлетворение ядерной потребности обеспечивает высокую эффективность и лояльность сотрудника, а если ядерная потребность является ценностью, то и в течение более длительного времени.</a:t>
            </a:r>
          </a:p>
          <a:p>
            <a:r>
              <a:rPr lang="ru-RU" sz="1200" b="1" kern="1200" dirty="0" smtClean="0">
                <a:solidFill>
                  <a:schemeClr val="tx1"/>
                </a:solidFill>
                <a:latin typeface="+mn-lt"/>
                <a:ea typeface="+mn-ea"/>
                <a:cs typeface="+mn-cs"/>
              </a:rPr>
              <a:t>Компенсирующая потребность (вторая по значимости) </a:t>
            </a:r>
            <a:r>
              <a:rPr lang="ru-RU" sz="1200" kern="1200" dirty="0" smtClean="0">
                <a:solidFill>
                  <a:schemeClr val="tx1"/>
                </a:solidFill>
                <a:latin typeface="+mn-lt"/>
                <a:ea typeface="+mn-ea"/>
                <a:cs typeface="+mn-cs"/>
              </a:rPr>
              <a:t>также важна для человека, однако меньше, чем ядерная потребность. Если по каким-то причинам организация не в состоянии удовлетворить ядерную потребность специалиста, удовлетворение компенсирующей потребности способно стабилизировать его в течение полутора-двух лет. Сотрудник не снизит свой эффективности и лояльности по отношению к организации.</a:t>
            </a:r>
          </a:p>
          <a:p>
            <a:r>
              <a:rPr lang="ru-RU" sz="1200" b="1" kern="1200" dirty="0" smtClean="0">
                <a:solidFill>
                  <a:schemeClr val="tx1"/>
                </a:solidFill>
                <a:latin typeface="+mn-lt"/>
                <a:ea typeface="+mn-ea"/>
                <a:cs typeface="+mn-cs"/>
              </a:rPr>
              <a:t>Фоновая потребность (третья по значимости), о</a:t>
            </a:r>
            <a:r>
              <a:rPr lang="ru-RU" sz="1200" kern="1200" dirty="0" smtClean="0">
                <a:solidFill>
                  <a:schemeClr val="tx1"/>
                </a:solidFill>
                <a:latin typeface="+mn-lt"/>
                <a:ea typeface="+mn-ea"/>
                <a:cs typeface="+mn-cs"/>
              </a:rPr>
              <a:t>на также важна </a:t>
            </a:r>
            <a:r>
              <a:rPr lang="ru-RU" sz="1200" b="1" kern="1200" dirty="0" smtClean="0">
                <a:solidFill>
                  <a:schemeClr val="tx1"/>
                </a:solidFill>
                <a:latin typeface="+mn-lt"/>
                <a:ea typeface="+mn-ea"/>
                <a:cs typeface="+mn-cs"/>
              </a:rPr>
              <a:t>для </a:t>
            </a:r>
            <a:r>
              <a:rPr lang="ru-RU" sz="1200" kern="1200" dirty="0" smtClean="0">
                <a:solidFill>
                  <a:schemeClr val="tx1"/>
                </a:solidFill>
                <a:latin typeface="+mn-lt"/>
                <a:ea typeface="+mn-ea"/>
                <a:cs typeface="+mn-cs"/>
              </a:rPr>
              <a:t>человека, но по степени значимости для него занимает третье место. Это может быть, например, желание работать  в красивом кабинете  или желание работать сравнительно близко от дома, чтобы не тратить на дорогу много времени.</a:t>
            </a:r>
          </a:p>
          <a:p>
            <a:r>
              <a:rPr lang="ru-RU" dirty="0" smtClean="0"/>
              <a:t> </a:t>
            </a:r>
          </a:p>
          <a:p>
            <a:r>
              <a:rPr lang="ru-RU" dirty="0" smtClean="0"/>
              <a:t>Эта информация использовалась</a:t>
            </a:r>
            <a:r>
              <a:rPr lang="ru-RU" baseline="0" dirty="0" smtClean="0"/>
              <a:t> конфиденциально, в масштабах школы исключительно отвлеченно от конкретных личностей педагогов, но была чрезвычайно важной и интересной для управленческой команды.</a:t>
            </a:r>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заключение и в качестве подтверждения важности организации работы по выявлению и устранению профессиональных дефицитов, позволю себе познакомить вас (или напомнить вам о наличии) такого документа уровня Минпросвещения России:</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Методические рекомендации по порядку и формам диагностики профессиональных дефицитов педагогических работников и управленческих кадров образовательных организаций с возможностью получения индивидуального плана носят рекомендательный характер и разработаны в рамках внедрения единой федеральной </a:t>
            </a:r>
            <a:r>
              <a:rPr lang="ru-RU" sz="1200" u="none" strike="noStrike" kern="1200" dirty="0" smtClean="0">
                <a:solidFill>
                  <a:schemeClr val="tx1"/>
                </a:solidFill>
                <a:latin typeface="+mn-lt"/>
                <a:ea typeface="+mn-ea"/>
                <a:cs typeface="+mn-cs"/>
                <a:hlinkClick r:id="rId3"/>
              </a:rPr>
              <a:t>системы</a:t>
            </a:r>
            <a:r>
              <a:rPr lang="ru-RU" sz="1200" kern="1200" dirty="0" smtClean="0">
                <a:solidFill>
                  <a:schemeClr val="tx1"/>
                </a:solidFill>
                <a:latin typeface="+mn-lt"/>
                <a:ea typeface="+mn-ea"/>
                <a:cs typeface="+mn-cs"/>
              </a:rPr>
              <a:t> научно-методического сопровождения педагогических работников и управленческих кадров </a:t>
            </a:r>
            <a:r>
              <a:rPr lang="ru-RU" sz="1200" u="none" strike="noStrike" kern="1200" dirty="0" smtClean="0">
                <a:solidFill>
                  <a:schemeClr val="tx1"/>
                </a:solidFill>
                <a:latin typeface="+mn-lt"/>
                <a:ea typeface="+mn-ea"/>
                <a:cs typeface="+mn-cs"/>
                <a:hlinkClick r:id="" action="ppaction://hlinkfile" tooltip="1. Распоряжение Министерства просвещения Российской Федерации от 16 декабря 2020 г. N Р-174 &quot;Об утверждении Концепции создания единой федеральной системы научно-методического сопровождения педагогических работников и управленческих кадров&quot;;"/>
              </a:rPr>
              <a:t>[1]</a:t>
            </a:r>
            <a:r>
              <a:rPr lang="ru-RU" sz="1200" kern="1200" dirty="0" smtClean="0">
                <a:solidFill>
                  <a:schemeClr val="tx1"/>
                </a:solidFill>
                <a:latin typeface="+mn-lt"/>
                <a:ea typeface="+mn-ea"/>
                <a:cs typeface="+mn-cs"/>
              </a:rPr>
              <a:t> в целях формирования единых подходов к обеспечению персонифицированного повышения квалификации педагогических работников и управленческих кадров на основе выявленных профессиональных дефицитов.</a:t>
            </a:r>
          </a:p>
          <a:p>
            <a:r>
              <a:rPr lang="ru-RU" sz="1200" kern="1200" dirty="0" smtClean="0">
                <a:solidFill>
                  <a:schemeClr val="tx1"/>
                </a:solidFill>
                <a:latin typeface="+mn-lt"/>
                <a:ea typeface="+mn-ea"/>
                <a:cs typeface="+mn-cs"/>
              </a:rPr>
              <a:t>Рекомендации предназначены для руководителей и работников организаций, функционирующих в системе дополнительного профессионального образования, а также непосредственно для управленческих команд школ и педагогических работников.</a:t>
            </a: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Среди</a:t>
            </a:r>
            <a:r>
              <a:rPr lang="ru-RU" baseline="0" dirty="0" smtClean="0"/>
              <a:t> прочего указанный документ содержит описание </a:t>
            </a:r>
            <a:r>
              <a:rPr lang="ru-RU" sz="1200" kern="1200" dirty="0" smtClean="0">
                <a:solidFill>
                  <a:schemeClr val="tx1"/>
                </a:solidFill>
                <a:latin typeface="+mn-lt"/>
                <a:ea typeface="+mn-ea"/>
                <a:cs typeface="+mn-cs"/>
              </a:rPr>
              <a:t>Форм диагностики профессиональных дефицитов педагогов,</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рекомендации к определению уровней профессиональных дефицитов и способам их восполнения (на примере предметных дефицитов),</a:t>
            </a:r>
            <a:r>
              <a:rPr lang="ru-RU" sz="1200" kern="1200" baseline="0" dirty="0" smtClean="0">
                <a:solidFill>
                  <a:schemeClr val="tx1"/>
                </a:solidFill>
                <a:latin typeface="+mn-lt"/>
                <a:ea typeface="+mn-ea"/>
                <a:cs typeface="+mn-cs"/>
              </a:rPr>
              <a:t> описание различных процедур диагностики и самодиагностики, а так же понятие </a:t>
            </a:r>
            <a:r>
              <a:rPr lang="ru-RU" sz="1200" kern="1200" dirty="0" smtClean="0">
                <a:solidFill>
                  <a:schemeClr val="tx1"/>
                </a:solidFill>
                <a:latin typeface="+mn-lt"/>
                <a:ea typeface="+mn-ea"/>
                <a:cs typeface="+mn-cs"/>
              </a:rPr>
              <a:t>Индивидуального плана  - как комплекса мероприятий, включающего описание содержания, форм организации, технологий, темпа и общего времени освоения педагогическим работником необходимых знаний, умений, практических навыков и опыта, основанный на персонифицированном подходе к устранению его профессиональных дефицитов.</a:t>
            </a: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продолжение этого высказыванию позволю себе добавить: настоящий учитель никогда не скажет, что уже достиг вершин профессионального мастерства,</a:t>
            </a:r>
            <a:r>
              <a:rPr lang="ru-RU" baseline="0" dirty="0" smtClean="0"/>
              <a:t> следовательно, профессиональных дефицитов не может не быть</a:t>
            </a:r>
            <a:r>
              <a:rPr lang="ru-RU" baseline="0" dirty="0" smtClean="0"/>
              <a:t>… другое дело КАК мы осознаем свои профессиональные дефициты, КАК мы выявляем их у наших коллег, КАК мы организуем работу по их устранению… и лучше, чтобы это было КОМФОРТНО и ПОЛЕЗНО для всех.</a:t>
            </a:r>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26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0"/>
            <a:r>
              <a:rPr lang="ru-RU" sz="1200" kern="1200" dirty="0" smtClean="0">
                <a:solidFill>
                  <a:schemeClr val="tx1"/>
                </a:solidFill>
                <a:latin typeface="+mn-lt"/>
                <a:ea typeface="+mn-ea"/>
                <a:cs typeface="+mn-cs"/>
              </a:rPr>
              <a:t>Профессиональные проблемы при разрешении конкретной педагогической ситуации принято называть </a:t>
            </a:r>
            <a:r>
              <a:rPr lang="ru-RU" sz="1200" b="1" kern="1200" dirty="0" smtClean="0">
                <a:solidFill>
                  <a:schemeClr val="tx1"/>
                </a:solidFill>
                <a:latin typeface="+mn-lt"/>
                <a:ea typeface="+mn-ea"/>
                <a:cs typeface="+mn-cs"/>
              </a:rPr>
              <a:t>профессиональными затруднениями педагога </a:t>
            </a:r>
            <a:r>
              <a:rPr lang="ru-RU" sz="1200" b="0" kern="1200" dirty="0" smtClean="0">
                <a:solidFill>
                  <a:schemeClr val="tx1"/>
                </a:solidFill>
                <a:latin typeface="+mn-lt"/>
                <a:ea typeface="+mn-ea"/>
                <a:cs typeface="+mn-cs"/>
              </a:rPr>
              <a:t>или </a:t>
            </a:r>
            <a:r>
              <a:rPr lang="ru-RU" sz="1200" b="1" kern="1200" dirty="0" smtClean="0">
                <a:solidFill>
                  <a:schemeClr val="tx1"/>
                </a:solidFill>
                <a:latin typeface="+mn-lt"/>
                <a:ea typeface="+mn-ea"/>
                <a:cs typeface="+mn-cs"/>
              </a:rPr>
              <a:t>профессиональными дефицитами.</a:t>
            </a:r>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Профессиональные затруднения встречаются у многих педагогов вне зависимости от их стажа,</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уровня квалификации, в любой из периодов их профессиональной деятельности. </a:t>
            </a:r>
          </a:p>
          <a:p>
            <a:pPr eaLnBrk="0"/>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Анализируя</a:t>
            </a:r>
            <a:r>
              <a:rPr lang="ru-RU" sz="1200" kern="1200" baseline="0" dirty="0" smtClean="0">
                <a:solidFill>
                  <a:schemeClr val="tx1"/>
                </a:solidFill>
                <a:latin typeface="+mn-lt"/>
                <a:ea typeface="+mn-ea"/>
                <a:cs typeface="+mn-cs"/>
              </a:rPr>
              <a:t> опыт работы в данном направлении, готовясь к сегодняшнему мероприятию, наша управленческая команда выделила </a:t>
            </a:r>
            <a:r>
              <a:rPr lang="ru-RU" sz="1200" kern="1200" dirty="0" smtClean="0">
                <a:solidFill>
                  <a:schemeClr val="tx1"/>
                </a:solidFill>
                <a:latin typeface="+mn-lt"/>
                <a:ea typeface="+mn-ea"/>
                <a:cs typeface="+mn-cs"/>
              </a:rPr>
              <a:t>несколько подходов к анализу педагогических дефицитов,</a:t>
            </a:r>
            <a:r>
              <a:rPr lang="ru-RU" sz="1200" kern="1200" baseline="0" dirty="0" smtClean="0">
                <a:solidFill>
                  <a:schemeClr val="tx1"/>
                </a:solidFill>
                <a:latin typeface="+mn-lt"/>
                <a:ea typeface="+mn-ea"/>
                <a:cs typeface="+mn-cs"/>
              </a:rPr>
              <a:t> и не найдя в источниках каких-либо классификаций, мы условно обозначили их следующим образом:</a:t>
            </a:r>
            <a:endParaRPr lang="ru-RU" sz="1200" kern="1200" dirty="0" smtClean="0">
              <a:solidFill>
                <a:schemeClr val="tx1"/>
              </a:solidFill>
              <a:latin typeface="+mn-lt"/>
              <a:ea typeface="+mn-ea"/>
              <a:cs typeface="+mn-cs"/>
            </a:endParaRPr>
          </a:p>
          <a:p>
            <a:pPr eaLnBrk="0"/>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ОБЪЕКТИВНЫЙ</a:t>
            </a:r>
          </a:p>
          <a:p>
            <a:pPr eaLnBrk="0"/>
            <a:r>
              <a:rPr lang="ru-RU" sz="1200" kern="1200" dirty="0" smtClean="0">
                <a:solidFill>
                  <a:schemeClr val="tx1"/>
                </a:solidFill>
                <a:latin typeface="+mn-lt"/>
                <a:ea typeface="+mn-ea"/>
                <a:cs typeface="+mn-cs"/>
              </a:rPr>
              <a:t>ПРОБЛЕМНЫЙ</a:t>
            </a:r>
          </a:p>
          <a:p>
            <a:pPr eaLnBrk="0"/>
            <a:r>
              <a:rPr lang="ru-RU" sz="1200" kern="1200" dirty="0" smtClean="0">
                <a:solidFill>
                  <a:schemeClr val="tx1"/>
                </a:solidFill>
                <a:latin typeface="+mn-lt"/>
                <a:ea typeface="+mn-ea"/>
                <a:cs typeface="+mn-cs"/>
              </a:rPr>
              <a:t>И ФУНКЦИОНАЛЬНЫЙ подходы.</a:t>
            </a:r>
          </a:p>
          <a:p>
            <a:pPr eaLnBrk="0"/>
            <a:endParaRPr lang="ru-RU" sz="1200" kern="1200" dirty="0" smtClean="0">
              <a:solidFill>
                <a:schemeClr val="tx1"/>
              </a:solidFill>
              <a:latin typeface="+mn-lt"/>
              <a:ea typeface="+mn-ea"/>
              <a:cs typeface="+mn-cs"/>
            </a:endParaRPr>
          </a:p>
          <a:p>
            <a:pPr eaLnBrk="0"/>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0"/>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Начнем с рассмотрения </a:t>
            </a:r>
            <a:r>
              <a:rPr lang="ru-RU" sz="1200" b="1" kern="1200" dirty="0" smtClean="0">
                <a:solidFill>
                  <a:schemeClr val="tx1"/>
                </a:solidFill>
                <a:latin typeface="+mn-lt"/>
                <a:ea typeface="+mn-ea"/>
                <a:cs typeface="+mn-cs"/>
              </a:rPr>
              <a:t>объективного подхода</a:t>
            </a:r>
            <a:r>
              <a:rPr lang="ru-RU" sz="1200" b="1"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к мониторингу профессиональных дефицитов.</a:t>
            </a:r>
            <a:endParaRPr lang="ru-RU" sz="1200" kern="1200" dirty="0" smtClean="0">
              <a:solidFill>
                <a:schemeClr val="tx1"/>
              </a:solidFill>
              <a:latin typeface="+mn-lt"/>
              <a:ea typeface="+mn-ea"/>
              <a:cs typeface="+mn-cs"/>
            </a:endParaRPr>
          </a:p>
          <a:p>
            <a:pPr eaLnBrk="0"/>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Принято считать, что в своей педагогической</a:t>
            </a:r>
            <a:r>
              <a:rPr lang="ru-RU" sz="1200" kern="1200" baseline="0" dirty="0" smtClean="0">
                <a:solidFill>
                  <a:schemeClr val="tx1"/>
                </a:solidFill>
                <a:latin typeface="+mn-lt"/>
                <a:ea typeface="+mn-ea"/>
                <a:cs typeface="+mn-cs"/>
              </a:rPr>
              <a:t> практике мы проходим </a:t>
            </a:r>
            <a:r>
              <a:rPr lang="ru-RU" sz="1200" b="1" kern="1200" baseline="0" dirty="0" smtClean="0">
                <a:solidFill>
                  <a:schemeClr val="tx1"/>
                </a:solidFill>
                <a:latin typeface="+mn-lt"/>
                <a:ea typeface="+mn-ea"/>
                <a:cs typeface="+mn-cs"/>
              </a:rPr>
              <a:t>три основные этапа</a:t>
            </a:r>
            <a:r>
              <a:rPr lang="ru-RU" sz="1200" kern="1200" baseline="0" dirty="0" smtClean="0">
                <a:solidFill>
                  <a:schemeClr val="tx1"/>
                </a:solidFill>
                <a:latin typeface="+mn-lt"/>
                <a:ea typeface="+mn-ea"/>
                <a:cs typeface="+mn-cs"/>
              </a:rPr>
              <a:t>. Хотя их выделение, конечно, весьма условно:</a:t>
            </a:r>
          </a:p>
          <a:p>
            <a:pPr marL="0" marR="0" lvl="0" indent="0" algn="l" defTabSz="914400" rtl="0" eaLnBrk="0" fontAlgn="auto" latinLnBrk="0" hangingPunct="1">
              <a:lnSpc>
                <a:spcPct val="100000"/>
              </a:lnSpc>
              <a:spcBef>
                <a:spcPts val="0"/>
              </a:spcBef>
              <a:spcAft>
                <a:spcPts val="0"/>
              </a:spcAft>
              <a:buClrTx/>
              <a:buSzTx/>
              <a:buFont typeface="Arial" pitchFamily="34" charset="0"/>
              <a:buChar char="•"/>
              <a:tabLst/>
              <a:defRPr/>
            </a:pPr>
            <a:r>
              <a:rPr lang="ru-RU" b="0" i="1" dirty="0" smtClean="0">
                <a:latin typeface="Times New Roman" pitchFamily="18" charset="0"/>
                <a:cs typeface="Times New Roman" pitchFamily="18" charset="0"/>
              </a:rPr>
              <a:t>Этап самоопределения, идентификации и адаптации </a:t>
            </a:r>
          </a:p>
          <a:p>
            <a:pPr marL="0" marR="0" lvl="0" indent="0" algn="l" defTabSz="914400" rtl="0" eaLnBrk="0" fontAlgn="auto" latinLnBrk="0" hangingPunct="1">
              <a:lnSpc>
                <a:spcPct val="100000"/>
              </a:lnSpc>
              <a:spcBef>
                <a:spcPts val="0"/>
              </a:spcBef>
              <a:spcAft>
                <a:spcPts val="0"/>
              </a:spcAft>
              <a:buClrTx/>
              <a:buSzTx/>
              <a:buFont typeface="Arial" pitchFamily="34" charset="0"/>
              <a:buChar char="•"/>
              <a:tabLst/>
              <a:defRPr/>
            </a:pPr>
            <a:r>
              <a:rPr lang="ru-RU" b="0" i="1" dirty="0" smtClean="0">
                <a:latin typeface="Times New Roman" pitchFamily="18" charset="0"/>
                <a:cs typeface="Times New Roman" pitchFamily="18" charset="0"/>
              </a:rPr>
              <a:t>Этап  самовыражения, накопления опыта и создания индивидуального стиля </a:t>
            </a:r>
          </a:p>
          <a:p>
            <a:pPr marL="0" marR="0" lvl="0" indent="0" algn="l" defTabSz="914400" rtl="0" eaLnBrk="0" fontAlgn="auto" latinLnBrk="0" hangingPunct="1">
              <a:lnSpc>
                <a:spcPct val="100000"/>
              </a:lnSpc>
              <a:spcBef>
                <a:spcPts val="0"/>
              </a:spcBef>
              <a:spcAft>
                <a:spcPts val="0"/>
              </a:spcAft>
              <a:buClrTx/>
              <a:buSzTx/>
              <a:buFont typeface="Arial" pitchFamily="34" charset="0"/>
              <a:buChar char="•"/>
              <a:tabLst/>
              <a:defRPr/>
            </a:pPr>
            <a:r>
              <a:rPr lang="ru-RU" b="0" i="1" dirty="0" smtClean="0">
                <a:latin typeface="Times New Roman" pitchFamily="18" charset="0"/>
                <a:cs typeface="Times New Roman" pitchFamily="18" charset="0"/>
              </a:rPr>
              <a:t>Этап самоактуализации в совместной деятельности с учащимися </a:t>
            </a:r>
          </a:p>
          <a:p>
            <a:pPr eaLnBrk="0"/>
            <a:endParaRPr lang="ru-RU" sz="1200" kern="1200" dirty="0" smtClean="0">
              <a:solidFill>
                <a:schemeClr val="tx1"/>
              </a:solidFill>
              <a:latin typeface="+mn-lt"/>
              <a:ea typeface="+mn-ea"/>
              <a:cs typeface="+mn-cs"/>
            </a:endParaRPr>
          </a:p>
          <a:p>
            <a:pPr eaLnBrk="0"/>
            <a:endParaRPr lang="ru-RU" sz="1200" kern="1200" dirty="0" smtClean="0">
              <a:solidFill>
                <a:schemeClr val="tx1"/>
              </a:solidFill>
              <a:latin typeface="+mn-lt"/>
              <a:ea typeface="+mn-ea"/>
              <a:cs typeface="+mn-cs"/>
            </a:endParaRPr>
          </a:p>
          <a:p>
            <a:pPr eaLnBrk="0"/>
            <a:r>
              <a:rPr lang="ru-RU" sz="1200" b="1" kern="1200" dirty="0" smtClean="0">
                <a:solidFill>
                  <a:schemeClr val="tx1"/>
                </a:solidFill>
                <a:latin typeface="+mn-lt"/>
                <a:ea typeface="+mn-ea"/>
                <a:cs typeface="+mn-cs"/>
              </a:rPr>
              <a:t>Потенциал профессионального развития личности педагога на каждом из этих этапов </a:t>
            </a:r>
            <a:r>
              <a:rPr lang="ru-RU" sz="1200" kern="1200" dirty="0" smtClean="0">
                <a:solidFill>
                  <a:schemeClr val="tx1"/>
                </a:solidFill>
                <a:latin typeface="+mn-lt"/>
                <a:ea typeface="+mn-ea"/>
                <a:cs typeface="+mn-cs"/>
              </a:rPr>
              <a:t>включает в себя, с одной стороны, ресурсные профессиональные возможности, его готовность к эффективной профессиональной деятельности, с другой – пока нереализованные, но имеющиеся на данном уровне развития, профессиональные свойства.</a:t>
            </a:r>
          </a:p>
          <a:p>
            <a:pPr eaLnBrk="0"/>
            <a:r>
              <a:rPr lang="ru-RU" sz="1200" kern="1200" dirty="0" smtClean="0">
                <a:solidFill>
                  <a:schemeClr val="tx1"/>
                </a:solidFill>
                <a:latin typeface="+mn-lt"/>
                <a:ea typeface="+mn-ea"/>
                <a:cs typeface="+mn-cs"/>
              </a:rPr>
              <a:t>Важно обозначить, что развитие профессионализма происходит одновременно </a:t>
            </a:r>
            <a:r>
              <a:rPr lang="ru-RU" sz="1200" b="1" kern="1200" dirty="0" smtClean="0">
                <a:solidFill>
                  <a:schemeClr val="tx1"/>
                </a:solidFill>
                <a:latin typeface="+mn-lt"/>
                <a:ea typeface="+mn-ea"/>
                <a:cs typeface="+mn-cs"/>
              </a:rPr>
              <a:t>по трем основным направлениям: </a:t>
            </a:r>
            <a:r>
              <a:rPr lang="ru-RU" sz="1200" kern="1200" dirty="0" smtClean="0">
                <a:solidFill>
                  <a:schemeClr val="tx1"/>
                </a:solidFill>
                <a:latin typeface="+mn-lt"/>
                <a:ea typeface="+mn-ea"/>
                <a:cs typeface="+mn-cs"/>
              </a:rPr>
              <a:t>претерпевает изменения профессиональное мировоззрение личности, вырабатывается индивидуально-личностный стиль деятельности, осваивается профессиональная культура.</a:t>
            </a: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0"/>
            <a:r>
              <a:rPr lang="ru-RU" sz="1200" kern="1200" dirty="0" smtClean="0">
                <a:solidFill>
                  <a:schemeClr val="tx1"/>
                </a:solidFill>
                <a:latin typeface="+mn-lt"/>
                <a:ea typeface="+mn-ea"/>
                <a:cs typeface="+mn-cs"/>
              </a:rPr>
              <a:t>Проблемы этой фазы связаны с «выживанием» в профессию, при этом речь идет о развитии собственной компетентности педагога, адаптации к профессиональной среде. Учитель больше занят собой, освоением норм профессиональной деятельности и контролем учащихся.</a:t>
            </a:r>
          </a:p>
          <a:p>
            <a:r>
              <a:rPr lang="ru-RU" dirty="0" smtClean="0"/>
              <a:t>В основном, на данном этапе педагог:</a:t>
            </a:r>
          </a:p>
          <a:p>
            <a:pPr algn="just" eaLnBrk="0">
              <a:buFont typeface="Arial" pitchFamily="34" charset="0"/>
              <a:buChar char="•"/>
            </a:pPr>
            <a:r>
              <a:rPr lang="ru-RU" sz="1200" kern="1200" dirty="0" smtClean="0">
                <a:latin typeface="Times New Roman" pitchFamily="18" charset="0"/>
                <a:cs typeface="Times New Roman" pitchFamily="18" charset="0"/>
              </a:rPr>
              <a:t>осуществляет деятельность по методическим рекомендациям, инструкциям;</a:t>
            </a:r>
          </a:p>
          <a:p>
            <a:pPr algn="just" eaLnBrk="0">
              <a:buFont typeface="Arial" pitchFamily="34" charset="0"/>
              <a:buChar char="•"/>
            </a:pPr>
            <a:r>
              <a:rPr lang="ru-RU" sz="1200" kern="1200" dirty="0" smtClean="0">
                <a:latin typeface="Times New Roman" pitchFamily="18" charset="0"/>
                <a:cs typeface="Times New Roman" pitchFamily="18" charset="0"/>
              </a:rPr>
              <a:t>ориентируется на четкое выполнение предписаний;</a:t>
            </a:r>
          </a:p>
          <a:p>
            <a:pPr algn="just" eaLnBrk="0">
              <a:buFont typeface="Arial" pitchFamily="34" charset="0"/>
              <a:buChar char="•"/>
            </a:pPr>
            <a:r>
              <a:rPr lang="ru-RU" sz="1200" kern="1200" dirty="0" smtClean="0">
                <a:latin typeface="Times New Roman" pitchFamily="18" charset="0"/>
                <a:cs typeface="Times New Roman" pitchFamily="18" charset="0"/>
              </a:rPr>
              <a:t>заимствует образцы деятельности у коллег;</a:t>
            </a:r>
          </a:p>
          <a:p>
            <a:pPr algn="just" eaLnBrk="0">
              <a:buFont typeface="Arial" pitchFamily="34" charset="0"/>
              <a:buChar char="•"/>
            </a:pPr>
            <a:r>
              <a:rPr lang="ru-RU" sz="1200" kern="1200" dirty="0" smtClean="0">
                <a:latin typeface="Times New Roman" pitchFamily="18" charset="0"/>
                <a:cs typeface="Times New Roman" pitchFamily="18" charset="0"/>
              </a:rPr>
              <a:t>имеет преимущественную направленность на конечный успех без выполнения действий, способствующих достижению промежуточных успехов, т.е. успех на уровне собственных действий, акцентирование внимания на своих действиях без привлечения к решению педагогических задач учащихся.</a:t>
            </a: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Отметим, что большинство перечисленных выше затруднений относятся непосредственно к организации урока, контролю и оценке его результатов, т.е. могут быть обозначены как трудности общепедагогического характера.</a:t>
            </a:r>
          </a:p>
          <a:p>
            <a:pPr marL="0" marR="0" indent="0" algn="l" defTabSz="914400" rtl="0" eaLnBrk="0"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Кроме того, на этом этапе  возникают трудности, связанные:</a:t>
            </a:r>
          </a:p>
          <a:p>
            <a:pPr eaLnBrk="0"/>
            <a:r>
              <a:rPr lang="ru-RU" sz="1200" kern="1200" dirty="0" smtClean="0">
                <a:solidFill>
                  <a:schemeClr val="tx1"/>
                </a:solidFill>
                <a:latin typeface="+mn-lt"/>
                <a:ea typeface="+mn-ea"/>
                <a:cs typeface="+mn-cs"/>
              </a:rPr>
              <a:t>- с поддержанием дисциплины на уроке;</a:t>
            </a:r>
          </a:p>
          <a:p>
            <a:pPr eaLnBrk="0"/>
            <a:r>
              <a:rPr lang="ru-RU" sz="1200" kern="1200" dirty="0" smtClean="0">
                <a:solidFill>
                  <a:schemeClr val="tx1"/>
                </a:solidFill>
                <a:latin typeface="+mn-lt"/>
                <a:ea typeface="+mn-ea"/>
                <a:cs typeface="+mn-cs"/>
              </a:rPr>
              <a:t>- с мотивацией учащихся к предмету, конкретным заданиям;</a:t>
            </a:r>
          </a:p>
          <a:p>
            <a:pPr eaLnBrk="0"/>
            <a:r>
              <a:rPr lang="ru-RU" sz="1200" kern="1200" dirty="0" smtClean="0">
                <a:solidFill>
                  <a:schemeClr val="tx1"/>
                </a:solidFill>
                <a:latin typeface="+mn-lt"/>
                <a:ea typeface="+mn-ea"/>
                <a:cs typeface="+mn-cs"/>
              </a:rPr>
              <a:t>- с распределением времени на этапах урока;</a:t>
            </a:r>
          </a:p>
          <a:p>
            <a:pPr eaLnBrk="0">
              <a:buFontTx/>
              <a:buChar char="-"/>
            </a:pPr>
            <a:r>
              <a:rPr lang="ru-RU" sz="1200" kern="1200" dirty="0" smtClean="0">
                <a:solidFill>
                  <a:schemeClr val="tx1"/>
                </a:solidFill>
                <a:latin typeface="+mn-lt"/>
                <a:ea typeface="+mn-ea"/>
                <a:cs typeface="+mn-cs"/>
              </a:rPr>
              <a:t>с подбором упражнений, задач, демонстрационных материалов и прочее.</a:t>
            </a:r>
          </a:p>
          <a:p>
            <a:pPr eaLnBrk="0">
              <a:buFontTx/>
              <a:buChar char="-"/>
            </a:pP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19A4FF9-A581-4097-9160-D7FDB43FE9FC}"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Очевидно, что основным </a:t>
            </a:r>
            <a:r>
              <a:rPr lang="ru-RU" sz="1200" b="1" kern="1200" dirty="0" smtClean="0">
                <a:solidFill>
                  <a:schemeClr val="tx1"/>
                </a:solidFill>
                <a:latin typeface="+mn-lt"/>
                <a:ea typeface="+mn-ea"/>
                <a:cs typeface="+mn-cs"/>
              </a:rPr>
              <a:t>инструментом мониторинга профессиональных дефицитов на этом этапе будет посещение уроков начинающего педагога педагогом-наставником с применением различных тематических карт анализа урока</a:t>
            </a:r>
            <a:r>
              <a:rPr lang="ru-RU" sz="1200" kern="1200" dirty="0" smtClean="0">
                <a:solidFill>
                  <a:schemeClr val="tx1"/>
                </a:solidFill>
                <a:latin typeface="+mn-lt"/>
                <a:ea typeface="+mn-ea"/>
                <a:cs typeface="+mn-cs"/>
              </a:rPr>
              <a:t>, о которых мы, кстати, говорили на июньском своем мастер-классе. В качестве примера на слайде фрагмент такого бланка анализа урока с точки зрения практики реализации системно-деятельностного подхода в</a:t>
            </a:r>
            <a:r>
              <a:rPr lang="ru-RU" sz="1200" kern="1200" baseline="0" dirty="0" smtClean="0">
                <a:solidFill>
                  <a:schemeClr val="tx1"/>
                </a:solidFill>
                <a:latin typeface="+mn-lt"/>
                <a:ea typeface="+mn-ea"/>
                <a:cs typeface="+mn-cs"/>
              </a:rPr>
              <a:t> обучении.</a:t>
            </a:r>
            <a:endParaRPr lang="ru-RU" sz="1200" kern="1200" dirty="0" smtClean="0">
              <a:solidFill>
                <a:schemeClr val="tx1"/>
              </a:solidFill>
              <a:latin typeface="+mn-lt"/>
              <a:ea typeface="+mn-ea"/>
              <a:cs typeface="+mn-cs"/>
            </a:endParaRPr>
          </a:p>
          <a:p>
            <a:r>
              <a:rPr lang="ru-RU" dirty="0" smtClean="0"/>
              <a:t>  </a:t>
            </a:r>
          </a:p>
          <a:p>
            <a:r>
              <a:rPr lang="ru-RU" dirty="0" smtClean="0"/>
              <a:t>Основными</a:t>
            </a:r>
            <a:r>
              <a:rPr lang="ru-RU" baseline="0" dirty="0" smtClean="0"/>
              <a:t> формами работы по устранению такого рода дефицитов будет организация наставнической деятельности в режиме «наставник – молодой педагог»: посещение уроков, их анализ и самоанализ, корректирующее воздействие со стороны более опытного коллеги.</a:t>
            </a:r>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eaLnBrk="0"/>
            <a:r>
              <a:rPr lang="ru-RU" sz="1200" b="1" kern="1200" dirty="0" smtClean="0">
                <a:solidFill>
                  <a:schemeClr val="tx1"/>
                </a:solidFill>
                <a:latin typeface="+mn-lt"/>
                <a:ea typeface="+mn-ea"/>
                <a:cs typeface="+mn-cs"/>
              </a:rPr>
              <a:t>На этапе самовыражения, накопления опыта и создания индивидуального стиля</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деятельности </a:t>
            </a:r>
            <a:r>
              <a:rPr lang="ru-RU" sz="1200" kern="1200" dirty="0" smtClean="0">
                <a:solidFill>
                  <a:schemeClr val="tx1"/>
                </a:solidFill>
                <a:latin typeface="+mn-lt"/>
                <a:ea typeface="+mn-ea"/>
                <a:cs typeface="+mn-cs"/>
              </a:rPr>
              <a:t>педагоги имеют достаточное представление о собственной деятельности в целом, планируют и организуют ее самостоятельно. В структуре деятельности проявляются все ее компоненты, предпринимаются попытки выйти за пределы складывающейся совокупности обстоятельств. Данный этап характеризуется способностью педагога увидеть свой профессиональный труд в целом, </a:t>
            </a:r>
            <a:r>
              <a:rPr lang="ru-RU" sz="1200" kern="1200" dirty="0" err="1" smtClean="0">
                <a:solidFill>
                  <a:schemeClr val="tx1"/>
                </a:solidFill>
                <a:latin typeface="+mn-lt"/>
                <a:ea typeface="+mn-ea"/>
                <a:cs typeface="+mn-cs"/>
              </a:rPr>
              <a:t>отрефлексировать</a:t>
            </a:r>
            <a:r>
              <a:rPr lang="ru-RU" sz="1200" kern="1200" dirty="0" smtClean="0">
                <a:solidFill>
                  <a:schemeClr val="tx1"/>
                </a:solidFill>
                <a:latin typeface="+mn-lt"/>
                <a:ea typeface="+mn-ea"/>
                <a:cs typeface="+mn-cs"/>
              </a:rPr>
              <a:t> его, соотнести затруднения учащихся с недочетами в своей работе, осознать свои потенциальные возможности, необходимость профессионального и личностного саморазвития.</a:t>
            </a:r>
            <a:br>
              <a:rPr lang="ru-RU" sz="1200" kern="1200" dirty="0" smtClean="0">
                <a:solidFill>
                  <a:schemeClr val="tx1"/>
                </a:solidFill>
                <a:latin typeface="+mn-lt"/>
                <a:ea typeface="+mn-ea"/>
                <a:cs typeface="+mn-cs"/>
              </a:rPr>
            </a:br>
            <a:endParaRPr lang="ru-RU" sz="1200" kern="1200" dirty="0" smtClean="0">
              <a:solidFill>
                <a:schemeClr val="tx1"/>
              </a:solidFill>
              <a:latin typeface="+mn-lt"/>
              <a:ea typeface="+mn-ea"/>
              <a:cs typeface="+mn-cs"/>
            </a:endParaRPr>
          </a:p>
          <a:p>
            <a:pPr eaLnBrk="0"/>
            <a:r>
              <a:rPr lang="ru-RU" sz="1200" kern="1200" dirty="0" smtClean="0">
                <a:solidFill>
                  <a:schemeClr val="tx1"/>
                </a:solidFill>
                <a:latin typeface="+mn-lt"/>
                <a:ea typeface="+mn-ea"/>
                <a:cs typeface="+mn-cs"/>
              </a:rPr>
              <a:t>Важно осознавать, чтоб в большинстве своем, у педагогов на этом этапе профессионального развития преобладают затруднения, связанные:</a:t>
            </a:r>
          </a:p>
          <a:p>
            <a:pPr eaLnBrk="0"/>
            <a:r>
              <a:rPr lang="ru-RU" sz="1200" kern="1200" dirty="0" smtClean="0">
                <a:solidFill>
                  <a:schemeClr val="tx1"/>
                </a:solidFill>
                <a:latin typeface="+mn-lt"/>
                <a:ea typeface="+mn-ea"/>
                <a:cs typeface="+mn-cs"/>
              </a:rPr>
              <a:t>- с самообразованием;</a:t>
            </a:r>
          </a:p>
          <a:p>
            <a:pPr eaLnBrk="0"/>
            <a:r>
              <a:rPr lang="ru-RU" sz="1200" kern="1200" dirty="0" smtClean="0">
                <a:solidFill>
                  <a:schemeClr val="tx1"/>
                </a:solidFill>
                <a:latin typeface="+mn-lt"/>
                <a:ea typeface="+mn-ea"/>
                <a:cs typeface="+mn-cs"/>
              </a:rPr>
              <a:t>- с методическим обеспечением педагогической деятельности (выбором приемов, методов обучения и воспитания, адекватных поставленной цели);</a:t>
            </a:r>
          </a:p>
          <a:p>
            <a:pPr eaLnBrk="0"/>
            <a:r>
              <a:rPr lang="ru-RU" sz="1200" kern="1200" dirty="0" smtClean="0">
                <a:solidFill>
                  <a:schemeClr val="tx1"/>
                </a:solidFill>
                <a:latin typeface="+mn-lt"/>
                <a:ea typeface="+mn-ea"/>
                <a:cs typeface="+mn-cs"/>
              </a:rPr>
              <a:t>- с описанием и обобщением успешного профессионального опыта;</a:t>
            </a:r>
          </a:p>
          <a:p>
            <a:pPr eaLnBrk="0"/>
            <a:r>
              <a:rPr lang="ru-RU" sz="1200" kern="1200" dirty="0" smtClean="0">
                <a:solidFill>
                  <a:schemeClr val="tx1"/>
                </a:solidFill>
                <a:latin typeface="+mn-lt"/>
                <a:ea typeface="+mn-ea"/>
                <a:cs typeface="+mn-cs"/>
              </a:rPr>
              <a:t>- с созданием авторской методической продукции;</a:t>
            </a:r>
          </a:p>
          <a:p>
            <a:pPr eaLnBrk="0"/>
            <a:r>
              <a:rPr lang="ru-RU" sz="1200" kern="1200" dirty="0" smtClean="0">
                <a:solidFill>
                  <a:schemeClr val="tx1"/>
                </a:solidFill>
                <a:latin typeface="+mn-lt"/>
                <a:ea typeface="+mn-ea"/>
                <a:cs typeface="+mn-cs"/>
              </a:rPr>
              <a:t>- с наставничеством.</a:t>
            </a:r>
          </a:p>
          <a:p>
            <a:pPr eaLnBrk="0"/>
            <a:r>
              <a:rPr lang="ru-RU" sz="1200" b="1" kern="1200" dirty="0" smtClean="0">
                <a:solidFill>
                  <a:schemeClr val="tx1"/>
                </a:solidFill>
                <a:latin typeface="+mn-lt"/>
                <a:ea typeface="+mn-ea"/>
                <a:cs typeface="+mn-cs"/>
              </a:rPr>
              <a:t>Все эти затруднения носят преимущественно методический характер. И на этом этапе в качестве инструментов мониторинга будут эффективны различные карты</a:t>
            </a:r>
            <a:r>
              <a:rPr lang="ru-RU" sz="1200" b="1" kern="1200" baseline="0" dirty="0" smtClean="0">
                <a:solidFill>
                  <a:schemeClr val="tx1"/>
                </a:solidFill>
                <a:latin typeface="+mn-lt"/>
                <a:ea typeface="+mn-ea"/>
                <a:cs typeface="+mn-cs"/>
              </a:rPr>
              <a:t> самоанализа и самодиагностики с выходом на организацию работы по проблемным темам самообразования. </a:t>
            </a:r>
          </a:p>
          <a:p>
            <a:pPr eaLnBrk="0"/>
            <a:r>
              <a:rPr lang="ru-RU" sz="1200" b="1" kern="1200" baseline="0" dirty="0" smtClean="0">
                <a:solidFill>
                  <a:schemeClr val="tx1"/>
                </a:solidFill>
                <a:latin typeface="+mn-lt"/>
                <a:ea typeface="+mn-ea"/>
                <a:cs typeface="+mn-cs"/>
              </a:rPr>
              <a:t>Педагог на этом этапе уже сам может выступать наставником, поскольку принцип «</a:t>
            </a:r>
            <a:r>
              <a:rPr lang="ru-RU" sz="1200" b="0" i="0" kern="1200" dirty="0" smtClean="0">
                <a:solidFill>
                  <a:schemeClr val="tx1"/>
                </a:solidFill>
                <a:latin typeface="+mn-lt"/>
                <a:ea typeface="+mn-ea"/>
                <a:cs typeface="+mn-cs"/>
              </a:rPr>
              <a:t>Лучший способ чему-то научиться – начать </a:t>
            </a:r>
            <a:r>
              <a:rPr lang="ru-RU" sz="1200" b="1" i="0" kern="1200" dirty="0" smtClean="0">
                <a:solidFill>
                  <a:schemeClr val="tx1"/>
                </a:solidFill>
                <a:latin typeface="+mn-lt"/>
                <a:ea typeface="+mn-ea"/>
                <a:cs typeface="+mn-cs"/>
              </a:rPr>
              <a:t>учить</a:t>
            </a:r>
            <a:r>
              <a:rPr lang="ru-RU" sz="1200" b="0" i="0" kern="1200" dirty="0" smtClean="0">
                <a:solidFill>
                  <a:schemeClr val="tx1"/>
                </a:solidFill>
                <a:latin typeface="+mn-lt"/>
                <a:ea typeface="+mn-ea"/>
                <a:cs typeface="+mn-cs"/>
              </a:rPr>
              <a:t> этому других</a:t>
            </a:r>
            <a:r>
              <a:rPr lang="ru-RU" sz="1200" b="1" kern="1200" baseline="0" dirty="0" smtClean="0">
                <a:solidFill>
                  <a:schemeClr val="tx1"/>
                </a:solidFill>
                <a:latin typeface="+mn-lt"/>
                <a:ea typeface="+mn-ea"/>
                <a:cs typeface="+mn-cs"/>
              </a:rPr>
              <a:t>» реально работает.</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Самоанализ педагогической деятельности - это скрытая от непосредственного наблюдения, но существенная сторона профессиональной деятельности педагога и его жизнедеятельности вообще, это такой анализ педагогической деятельности, когда явления педагогической действительности соотносятся учителем со своими действиями. Самоанализ, как правило, проводится по определенному алгоритму или контрольному списку вопросов.</a:t>
            </a: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Говоря о способности учителя к самоанализу, мы должны учитывать умение педагога проводить анализ собственной деятельности и выработать потребность в его проведении. Эта потребность, в свою очередь, способна привести к «формированию таких личностных характеристик как самоутверждение, самоопределение, самовыражение, самореализация в педагогической практике. Такой подход способствует становлению педагогов как субъектов своей активности». </a:t>
            </a: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При проведении такого рода мониторинговых процедур хорошо</a:t>
            </a:r>
            <a:r>
              <a:rPr lang="ru-RU" sz="1200" b="0" i="0" kern="1200" baseline="0" dirty="0" smtClean="0">
                <a:solidFill>
                  <a:schemeClr val="tx1"/>
                </a:solidFill>
                <a:latin typeface="+mn-lt"/>
                <a:ea typeface="+mn-ea"/>
                <a:cs typeface="+mn-cs"/>
              </a:rPr>
              <a:t> работают различные виды анкет и карт самоанализа с интерпретацией результатов, когда сам педагог имеет возможность соотнести результаты, полученные в ходе самоанализа, с выводами, которые уже даны авторами методики.</a:t>
            </a:r>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919A4FF9-A581-4097-9160-D7FDB43FE9FC}"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1443038" y="2971800"/>
            <a:ext cx="7313612" cy="990600"/>
          </a:xfrm>
        </p:spPr>
        <p:txBody>
          <a:bodyPr/>
          <a:lstStyle>
            <a:lvl1pPr>
              <a:defRPr/>
            </a:lvl1pPr>
          </a:lstStyle>
          <a:p>
            <a:r>
              <a:rPr lang="ru-RU" smtClean="0"/>
              <a:t>Образец заголовка</a:t>
            </a:r>
            <a:endParaRPr lang="ru-RU"/>
          </a:p>
        </p:txBody>
      </p:sp>
      <p:sp>
        <p:nvSpPr>
          <p:cNvPr id="3076" name="Rectangle 4"/>
          <p:cNvSpPr>
            <a:spLocks noGrp="1" noChangeArrowheads="1"/>
          </p:cNvSpPr>
          <p:nvPr>
            <p:ph type="subTitle" idx="1"/>
          </p:nvPr>
        </p:nvSpPr>
        <p:spPr>
          <a:xfrm>
            <a:off x="1443038" y="4191000"/>
            <a:ext cx="7313612" cy="1447800"/>
          </a:xfrm>
        </p:spPr>
        <p:txBody>
          <a:bodyPr/>
          <a:lstStyle>
            <a:lvl1pPr marL="0" indent="0">
              <a:buFontTx/>
              <a:buNone/>
              <a:defRPr/>
            </a:lvl1pPr>
          </a:lstStyle>
          <a:p>
            <a:r>
              <a:rPr lang="ru-RU" smtClean="0"/>
              <a:t>Образец подзаголовка</a:t>
            </a:r>
            <a:endParaRPr lang="ru-RU"/>
          </a:p>
        </p:txBody>
      </p:sp>
      <p:sp>
        <p:nvSpPr>
          <p:cNvPr id="3080" name="Rectangle 8"/>
          <p:cNvSpPr>
            <a:spLocks noGrp="1" noChangeArrowheads="1"/>
          </p:cNvSpPr>
          <p:nvPr>
            <p:ph type="dt" sz="half" idx="2"/>
          </p:nvPr>
        </p:nvSpPr>
        <p:spPr/>
        <p:txBody>
          <a:bodyPr/>
          <a:lstStyle>
            <a:lvl1pPr>
              <a:defRPr/>
            </a:lvl1pPr>
          </a:lstStyle>
          <a:p>
            <a:endParaRPr lang="ru-RU"/>
          </a:p>
        </p:txBody>
      </p:sp>
      <p:sp>
        <p:nvSpPr>
          <p:cNvPr id="3081" name="Rectangle 9"/>
          <p:cNvSpPr>
            <a:spLocks noGrp="1" noChangeArrowheads="1"/>
          </p:cNvSpPr>
          <p:nvPr>
            <p:ph type="ftr" sz="quarter" idx="3"/>
          </p:nvPr>
        </p:nvSpPr>
        <p:spPr/>
        <p:txBody>
          <a:bodyPr/>
          <a:lstStyle>
            <a:lvl1pPr>
              <a:defRPr/>
            </a:lvl1pPr>
          </a:lstStyle>
          <a:p>
            <a:endParaRPr lang="ru-RU"/>
          </a:p>
        </p:txBody>
      </p:sp>
      <p:sp>
        <p:nvSpPr>
          <p:cNvPr id="3082" name="Rectangle 10"/>
          <p:cNvSpPr>
            <a:spLocks noGrp="1" noChangeArrowheads="1"/>
          </p:cNvSpPr>
          <p:nvPr>
            <p:ph type="sldNum" sz="quarter" idx="4"/>
          </p:nvPr>
        </p:nvSpPr>
        <p:spPr/>
        <p:txBody>
          <a:bodyPr/>
          <a:lstStyle>
            <a:lvl1pPr>
              <a:defRPr/>
            </a:lvl1pPr>
          </a:lstStyle>
          <a:p>
            <a:fld id="{9399B289-0DB0-4532-BC50-8A132334FCA9}"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29.09.2022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34200" y="274638"/>
            <a:ext cx="18272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447800" y="274638"/>
            <a:ext cx="53340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29.09.2022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29.09.2022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3B5B05E-5C1D-4FC1-8A76-E5C5AEB1C8E3}"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29.09.2022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29.09.2022</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29.09.2022</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29.09.2022</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29.09.2022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29.09.2022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5" name="Rectangle 11"/>
          <p:cNvSpPr>
            <a:spLocks noGrp="1" noChangeArrowheads="1"/>
          </p:cNvSpPr>
          <p:nvPr>
            <p:ph type="dt" sz="half" idx="2"/>
          </p:nvPr>
        </p:nvSpPr>
        <p:spPr bwMode="auto">
          <a:xfrm>
            <a:off x="1443038"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5B106E36-FD25-4E2D-B0AA-010F637433A0}" type="datetimeFigureOut">
              <a:rPr lang="ru-RU" smtClean="0"/>
              <a:pPr/>
              <a:t>29.09.2022</a:t>
            </a:fld>
            <a:endParaRPr lang="ru-RU"/>
          </a:p>
        </p:txBody>
      </p:sp>
      <p:sp>
        <p:nvSpPr>
          <p:cNvPr id="1036" name="Rectangle 12"/>
          <p:cNvSpPr>
            <a:spLocks noGrp="1" noChangeArrowheads="1"/>
          </p:cNvSpPr>
          <p:nvPr>
            <p:ph type="ftr" sz="quarter" idx="3"/>
          </p:nvPr>
        </p:nvSpPr>
        <p:spPr bwMode="auto">
          <a:xfrm>
            <a:off x="373380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ru-RU"/>
          </a:p>
        </p:txBody>
      </p:sp>
      <p:sp>
        <p:nvSpPr>
          <p:cNvPr id="1037" name="Rectangle 13"/>
          <p:cNvSpPr>
            <a:spLocks noGrp="1" noChangeArrowheads="1"/>
          </p:cNvSpPr>
          <p:nvPr>
            <p:ph type="sldNum" sz="quarter" idx="4"/>
          </p:nvPr>
        </p:nvSpPr>
        <p:spPr bwMode="auto">
          <a:xfrm>
            <a:off x="67818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p.1obraz.r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tgl.ru/files/nac_proekt/8965_1.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4797152"/>
            <a:ext cx="7628384" cy="1296144"/>
          </a:xfrm>
        </p:spPr>
        <p:txBody>
          <a:bodyPr>
            <a:normAutofit fontScale="90000"/>
          </a:bodyPr>
          <a:lstStyle/>
          <a:p>
            <a:pPr algn="r"/>
            <a:r>
              <a:rPr lang="ru-RU" sz="2000" dirty="0" smtClean="0">
                <a:latin typeface="Times New Roman" pitchFamily="18" charset="0"/>
                <a:cs typeface="Times New Roman" pitchFamily="18" charset="0"/>
              </a:rPr>
              <a:t>Кондрашова Е.А., зам. директора по УВР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муниципального бюджетного общеобразовательного учреждения  городского округа Тольятти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«Школа с углубленным изучением отдельных предметов № 94»</a:t>
            </a:r>
            <a:r>
              <a:rPr lang="ru-RU" sz="2000" dirty="0" smtClean="0">
                <a:solidFill>
                  <a:schemeClr val="accent2">
                    <a:lumMod val="50000"/>
                  </a:schemeClr>
                </a:solidFill>
              </a:rPr>
              <a:t/>
            </a:r>
            <a:br>
              <a:rPr lang="ru-RU" sz="2000" dirty="0" smtClean="0">
                <a:solidFill>
                  <a:schemeClr val="accent2">
                    <a:lumMod val="50000"/>
                  </a:schemeClr>
                </a:solidFill>
              </a:rPr>
            </a:b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115616" y="2852936"/>
            <a:ext cx="7776864" cy="1752600"/>
          </a:xfrm>
        </p:spPr>
        <p:txBody>
          <a:bodyPr>
            <a:normAutofit lnSpcReduction="10000"/>
          </a:bodyPr>
          <a:lstStyle/>
          <a:p>
            <a:pPr algn="r"/>
            <a:r>
              <a:rPr lang="ru-RU" dirty="0" smtClean="0">
                <a:solidFill>
                  <a:schemeClr val="tx1">
                    <a:lumMod val="95000"/>
                  </a:schemeClr>
                </a:solidFill>
                <a:latin typeface="Segoe Print" pitchFamily="2" charset="0"/>
              </a:rPr>
              <a:t>Мониторинг профессиональных дефицитов в рамках реализации программы многофункционального наставничества</a:t>
            </a:r>
          </a:p>
        </p:txBody>
      </p:sp>
      <p:pic>
        <p:nvPicPr>
          <p:cNvPr id="5" name="Picture 2" descr="C:\Users\eakondrashova\AppData\Local\Temp\Temp1_ЛОГОТИПЫ ЦЕНТРА.zip\¦Э¦Ю¦-TЛ¦¦ TБ¦¬¦-¦¬¦¦ .jpg"/>
          <p:cNvPicPr>
            <a:picLocks noChangeAspect="1" noChangeArrowheads="1"/>
          </p:cNvPicPr>
          <p:nvPr/>
        </p:nvPicPr>
        <p:blipFill>
          <a:blip r:embed="rId3" cstate="print"/>
          <a:srcRect/>
          <a:stretch>
            <a:fillRect/>
          </a:stretch>
        </p:blipFill>
        <p:spPr bwMode="auto">
          <a:xfrm>
            <a:off x="7524328" y="620688"/>
            <a:ext cx="1268760" cy="126876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5796136" y="620688"/>
            <a:ext cx="1465833" cy="125350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274638"/>
            <a:ext cx="7313613" cy="1354162"/>
          </a:xfrm>
          <a:solidFill>
            <a:schemeClr val="bg2">
              <a:lumMod val="20000"/>
              <a:lumOff val="80000"/>
            </a:schemeClr>
          </a:solidFill>
        </p:spPr>
        <p:txBody>
          <a:bodyPr/>
          <a:lstStyle/>
          <a:p>
            <a:pPr algn="r"/>
            <a:r>
              <a:rPr lang="ru-RU" sz="2000" dirty="0" smtClean="0">
                <a:solidFill>
                  <a:schemeClr val="tx1">
                    <a:lumMod val="95000"/>
                  </a:schemeClr>
                </a:solidFill>
                <a:latin typeface="Segoe Print" pitchFamily="2" charset="0"/>
              </a:rPr>
              <a:t>Профессиональные затруднения педагогов общепедагогического характера на </a:t>
            </a:r>
            <a:r>
              <a:rPr lang="ru-RU" sz="2000" b="1" dirty="0" smtClean="0">
                <a:solidFill>
                  <a:schemeClr val="tx1">
                    <a:lumMod val="95000"/>
                  </a:schemeClr>
                </a:solidFill>
                <a:latin typeface="Segoe Print" pitchFamily="2" charset="0"/>
              </a:rPr>
              <a:t>этапе</a:t>
            </a:r>
            <a:br>
              <a:rPr lang="ru-RU" sz="2000" b="1" dirty="0" smtClean="0">
                <a:solidFill>
                  <a:schemeClr val="tx1">
                    <a:lumMod val="95000"/>
                  </a:schemeClr>
                </a:solidFill>
                <a:latin typeface="Segoe Print" pitchFamily="2" charset="0"/>
              </a:rPr>
            </a:br>
            <a:r>
              <a:rPr lang="ru-RU" sz="2000" b="1" dirty="0" smtClean="0">
                <a:solidFill>
                  <a:schemeClr val="tx1">
                    <a:lumMod val="95000"/>
                  </a:schemeClr>
                </a:solidFill>
                <a:latin typeface="Segoe Print" pitchFamily="2" charset="0"/>
              </a:rPr>
              <a:t>самоактуализации в совместной деятельности с учащимися:</a:t>
            </a:r>
            <a:endParaRPr lang="ru-RU" sz="2000" dirty="0"/>
          </a:p>
        </p:txBody>
      </p:sp>
      <p:sp>
        <p:nvSpPr>
          <p:cNvPr id="3" name="Содержимое 2"/>
          <p:cNvSpPr>
            <a:spLocks noGrp="1"/>
          </p:cNvSpPr>
          <p:nvPr>
            <p:ph idx="1"/>
          </p:nvPr>
        </p:nvSpPr>
        <p:spPr>
          <a:xfrm>
            <a:off x="1447800" y="2132857"/>
            <a:ext cx="7313613" cy="3528392"/>
          </a:xfrm>
          <a:solidFill>
            <a:schemeClr val="accent3"/>
          </a:solidFill>
        </p:spPr>
        <p:txBody>
          <a:bodyPr/>
          <a:lstStyle/>
          <a:p>
            <a:pPr algn="just" eaLnBrk="0"/>
            <a:r>
              <a:rPr lang="ru-RU" sz="2400" kern="1200" dirty="0" smtClean="0">
                <a:latin typeface="Times New Roman" pitchFamily="18" charset="0"/>
                <a:cs typeface="Times New Roman" pitchFamily="18" charset="0"/>
              </a:rPr>
              <a:t>в развитии личности, поддержке инициативы, индивидуальности каждого ребенка; </a:t>
            </a:r>
          </a:p>
          <a:p>
            <a:pPr algn="just" eaLnBrk="0"/>
            <a:r>
              <a:rPr lang="ru-RU" sz="2400" kern="1200" dirty="0" smtClean="0">
                <a:latin typeface="Times New Roman" pitchFamily="18" charset="0"/>
                <a:cs typeface="Times New Roman" pitchFamily="18" charset="0"/>
              </a:rPr>
              <a:t>в потребности создания разнообразной, активной образовательной среды в сотворчестве с воспитанниками; </a:t>
            </a:r>
          </a:p>
          <a:p>
            <a:pPr algn="just" eaLnBrk="0"/>
            <a:r>
              <a:rPr lang="ru-RU" sz="2400" kern="1200" dirty="0" smtClean="0">
                <a:latin typeface="Times New Roman" pitchFamily="18" charset="0"/>
                <a:cs typeface="Times New Roman" pitchFamily="18" charset="0"/>
              </a:rPr>
              <a:t>в партнерском взаимодействии с различными субъектами образовательной деятельности в режиме диалога.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79512" y="332656"/>
            <a:ext cx="4320480" cy="615023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72000" y="476672"/>
            <a:ext cx="4365373" cy="590465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47800" y="1340768"/>
            <a:ext cx="7313613" cy="5184576"/>
          </a:xfrm>
          <a:solidFill>
            <a:schemeClr val="accent3"/>
          </a:solidFill>
        </p:spPr>
        <p:txBody>
          <a:bodyPr/>
          <a:lstStyle/>
          <a:p>
            <a:pPr algn="just" eaLnBrk="0">
              <a:buNone/>
            </a:pPr>
            <a:r>
              <a:rPr lang="ru-RU" sz="2400" kern="1200" dirty="0" smtClean="0">
                <a:latin typeface="Times New Roman" pitchFamily="18" charset="0"/>
                <a:cs typeface="Times New Roman" pitchFamily="18" charset="0"/>
              </a:rPr>
              <a:t>Актуальные приоритеты в образовании:</a:t>
            </a:r>
          </a:p>
          <a:p>
            <a:pPr algn="just" eaLnBrk="0"/>
            <a:r>
              <a:rPr lang="ru-RU" sz="2400" kern="1200" dirty="0" smtClean="0">
                <a:latin typeface="Times New Roman" pitchFamily="18" charset="0"/>
                <a:cs typeface="Times New Roman" pitchFamily="18" charset="0"/>
              </a:rPr>
              <a:t>повышение образовательных результатов (обеспечение объективности оценки результатов образовательной деятельности, развитие функциональной грамотности обучающихся, работа с одаренными )</a:t>
            </a:r>
          </a:p>
          <a:p>
            <a:pPr algn="just" eaLnBrk="0"/>
            <a:r>
              <a:rPr lang="ru-RU" sz="2400" kern="1200" dirty="0" smtClean="0">
                <a:latin typeface="Times New Roman" pitchFamily="18" charset="0"/>
                <a:cs typeface="Times New Roman" pitchFamily="18" charset="0"/>
              </a:rPr>
              <a:t>создание современной образовательной среды (в т.ч., цифровая образовательная среда школы)</a:t>
            </a:r>
          </a:p>
          <a:p>
            <a:pPr algn="just" eaLnBrk="0"/>
            <a:r>
              <a:rPr lang="ru-RU" sz="2400" kern="1200" dirty="0" smtClean="0">
                <a:latin typeface="Times New Roman" pitchFamily="18" charset="0"/>
                <a:cs typeface="Times New Roman" pitchFamily="18" charset="0"/>
              </a:rPr>
              <a:t>развитие системы воспитания (патриотическое, духовно-нравственное воспитание, готовность обучающихся к саморазвитию; мотивацию к познанию и обучению; ценностные установки и социально-значимые качества личности)</a:t>
            </a:r>
          </a:p>
        </p:txBody>
      </p:sp>
      <p:sp>
        <p:nvSpPr>
          <p:cNvPr id="4" name="Заголовок 1"/>
          <p:cNvSpPr>
            <a:spLocks noGrp="1"/>
          </p:cNvSpPr>
          <p:nvPr>
            <p:ph type="title"/>
          </p:nvPr>
        </p:nvSpPr>
        <p:spPr/>
        <p:txBody>
          <a:bodyPr/>
          <a:lstStyle/>
          <a:p>
            <a:pPr algn="r"/>
            <a:r>
              <a:rPr lang="ru-RU" sz="2800" dirty="0" smtClean="0">
                <a:solidFill>
                  <a:schemeClr val="tx1">
                    <a:lumMod val="95000"/>
                  </a:schemeClr>
                </a:solidFill>
                <a:latin typeface="Segoe Print" pitchFamily="2" charset="0"/>
                <a:ea typeface="+mn-ea"/>
                <a:cs typeface="+mn-cs"/>
              </a:rPr>
              <a:t>«Педагогические дефициты: проблемный подход»</a:t>
            </a:r>
            <a:endParaRPr lang="ru-RU" sz="2800" dirty="0">
              <a:solidFill>
                <a:schemeClr val="tx1">
                  <a:lumMod val="95000"/>
                </a:schemeClr>
              </a:solidFill>
              <a:latin typeface="Segoe Print" pitchFamily="2"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274638"/>
            <a:ext cx="7313613" cy="562074"/>
          </a:xfrm>
        </p:spPr>
        <p:txBody>
          <a:bodyPr/>
          <a:lstStyle/>
          <a:p>
            <a:pPr algn="r"/>
            <a:r>
              <a:rPr lang="ru-RU" sz="2000" dirty="0" smtClean="0">
                <a:solidFill>
                  <a:schemeClr val="tx1">
                    <a:lumMod val="95000"/>
                  </a:schemeClr>
                </a:solidFill>
                <a:latin typeface="Segoe Print" pitchFamily="2" charset="0"/>
              </a:rPr>
              <a:t>Развитие функциональной грамотности обучающихся</a:t>
            </a:r>
            <a:endParaRPr lang="ru-RU" sz="2000" dirty="0">
              <a:solidFill>
                <a:schemeClr val="tx1">
                  <a:lumMod val="95000"/>
                </a:schemeClr>
              </a:solidFill>
              <a:latin typeface="Segoe Print" pitchFamily="2" charset="0"/>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179512" y="764704"/>
            <a:ext cx="4359909" cy="591842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72000" y="1412776"/>
            <a:ext cx="4276798" cy="496855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274638"/>
            <a:ext cx="7313613" cy="706090"/>
          </a:xfrm>
        </p:spPr>
        <p:txBody>
          <a:bodyPr/>
          <a:lstStyle/>
          <a:p>
            <a:pPr algn="r"/>
            <a:r>
              <a:rPr lang="ru-RU" sz="2000" dirty="0" smtClean="0">
                <a:solidFill>
                  <a:schemeClr val="tx1">
                    <a:lumMod val="95000"/>
                  </a:schemeClr>
                </a:solidFill>
                <a:latin typeface="Segoe Print" pitchFamily="2" charset="0"/>
              </a:rPr>
              <a:t>Оценка метапредметных результатов обучающихся</a:t>
            </a:r>
            <a:endParaRPr lang="ru-RU" sz="20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95536" y="957251"/>
            <a:ext cx="8540247" cy="56856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274638"/>
            <a:ext cx="7313613" cy="778098"/>
          </a:xfrm>
        </p:spPr>
        <p:txBody>
          <a:bodyPr/>
          <a:lstStyle/>
          <a:p>
            <a:pPr algn="r"/>
            <a:r>
              <a:rPr lang="ru-RU" sz="2000" dirty="0" smtClean="0">
                <a:solidFill>
                  <a:schemeClr val="tx1">
                    <a:lumMod val="95000"/>
                  </a:schemeClr>
                </a:solidFill>
                <a:latin typeface="Segoe Print" pitchFamily="2" charset="0"/>
              </a:rPr>
              <a:t>Организация воспитательной работы</a:t>
            </a:r>
            <a:endParaRPr lang="ru-RU" sz="2000" dirty="0"/>
          </a:p>
        </p:txBody>
      </p:sp>
      <p:graphicFrame>
        <p:nvGraphicFramePr>
          <p:cNvPr id="6" name="Содержимое 5"/>
          <p:cNvGraphicFramePr>
            <a:graphicFrameLocks noGrp="1"/>
          </p:cNvGraphicFramePr>
          <p:nvPr>
            <p:ph idx="1"/>
          </p:nvPr>
        </p:nvGraphicFramePr>
        <p:xfrm>
          <a:off x="251520" y="1196749"/>
          <a:ext cx="8509894" cy="5457081"/>
        </p:xfrm>
        <a:graphic>
          <a:graphicData uri="http://schemas.openxmlformats.org/drawingml/2006/table">
            <a:tbl>
              <a:tblPr firstRow="1" bandRow="1">
                <a:tableStyleId>{F5AB1C69-6EDB-4FF4-983F-18BD219EF322}</a:tableStyleId>
              </a:tblPr>
              <a:tblGrid>
                <a:gridCol w="3744416"/>
                <a:gridCol w="4765478"/>
              </a:tblGrid>
              <a:tr h="854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Times New Roman" pitchFamily="18" charset="0"/>
                          <a:ea typeface="+mn-ea"/>
                          <a:cs typeface="Times New Roman" pitchFamily="18" charset="0"/>
                        </a:rPr>
                        <a:t>Профессиональные педагогические  компетенции</a:t>
                      </a:r>
                    </a:p>
                    <a:p>
                      <a:pPr algn="ctr"/>
                      <a:endParaRPr lang="ru-RU" sz="1400" kern="1200" dirty="0" smtClean="0">
                        <a:solidFill>
                          <a:schemeClr val="tx1"/>
                        </a:solidFill>
                        <a:latin typeface="Times New Roman" pitchFamily="18" charset="0"/>
                        <a:ea typeface="+mn-ea"/>
                        <a:cs typeface="Times New Roman" pitchFamily="18" charset="0"/>
                      </a:endParaRPr>
                    </a:p>
                  </a:txBody>
                  <a:tcPr/>
                </a:tc>
                <a:tc>
                  <a:txBody>
                    <a:bodyPr/>
                    <a:lstStyle/>
                    <a:p>
                      <a:pPr algn="ctr" eaLnBrk="0"/>
                      <a:r>
                        <a:rPr lang="ru-RU" sz="1400" kern="1200" dirty="0" smtClean="0">
                          <a:solidFill>
                            <a:schemeClr val="tx1"/>
                          </a:solidFill>
                          <a:latin typeface="Times New Roman" pitchFamily="18" charset="0"/>
                          <a:ea typeface="+mn-ea"/>
                          <a:cs typeface="Times New Roman" pitchFamily="18" charset="0"/>
                        </a:rPr>
                        <a:t>Профессиональные дефициты,</a:t>
                      </a:r>
                    </a:p>
                    <a:p>
                      <a:pPr algn="ctr" eaLnBrk="0"/>
                      <a:r>
                        <a:rPr lang="ru-RU" sz="1400" kern="1200" dirty="0" smtClean="0">
                          <a:solidFill>
                            <a:schemeClr val="tx1"/>
                          </a:solidFill>
                          <a:latin typeface="Times New Roman" pitchFamily="18" charset="0"/>
                          <a:ea typeface="+mn-ea"/>
                          <a:cs typeface="Times New Roman" pitchFamily="18" charset="0"/>
                        </a:rPr>
                        <a:t>выявленные по материалам</a:t>
                      </a:r>
                    </a:p>
                    <a:p>
                      <a:pPr algn="ctr"/>
                      <a:r>
                        <a:rPr lang="ru-RU" sz="1400" kern="1200" dirty="0" smtClean="0">
                          <a:solidFill>
                            <a:schemeClr val="tx1"/>
                          </a:solidFill>
                          <a:latin typeface="Times New Roman" pitchFamily="18" charset="0"/>
                          <a:ea typeface="+mn-ea"/>
                          <a:cs typeface="Times New Roman" pitchFamily="18" charset="0"/>
                        </a:rPr>
                        <a:t>педагогического самоанализа</a:t>
                      </a:r>
                    </a:p>
                  </a:txBody>
                  <a:tcPr/>
                </a:tc>
              </a:tr>
              <a:tr h="43323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Times New Roman" pitchFamily="18" charset="0"/>
                          <a:ea typeface="+mn-ea"/>
                          <a:cs typeface="Times New Roman" pitchFamily="18" charset="0"/>
                        </a:rPr>
                        <a:t>Регулирование поведения обучающихся для создания безопасной образовательной среды</a:t>
                      </a:r>
                    </a:p>
                    <a:p>
                      <a:pPr algn="just"/>
                      <a:endParaRPr lang="ru-RU" sz="1400" kern="1200" dirty="0" smtClean="0">
                        <a:solidFill>
                          <a:schemeClr val="tx1"/>
                        </a:solidFill>
                        <a:latin typeface="Times New Roman" pitchFamily="18" charset="0"/>
                        <a:ea typeface="+mn-ea"/>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Times New Roman" pitchFamily="18" charset="0"/>
                          <a:ea typeface="+mn-ea"/>
                          <a:cs typeface="Times New Roman" pitchFamily="18" charset="0"/>
                        </a:rPr>
                        <a:t>Изучение педагогических и психологических приёмов работы с учащимися и/или группами учащихся, нарушающими правила поведения в школе (в том числе приёмов экстренного воздействия)</a:t>
                      </a:r>
                    </a:p>
                  </a:txBody>
                  <a:tcPr/>
                </a:tc>
              </a:tr>
              <a:tr h="433235">
                <a:tc>
                  <a:txBody>
                    <a:bodyPr/>
                    <a:lstStyle/>
                    <a:p>
                      <a:pPr algn="just"/>
                      <a:r>
                        <a:rPr lang="ru-RU" sz="1400" kern="1200" dirty="0" smtClean="0">
                          <a:solidFill>
                            <a:schemeClr val="tx1"/>
                          </a:solidFill>
                          <a:latin typeface="Times New Roman" pitchFamily="18" charset="0"/>
                          <a:ea typeface="+mn-ea"/>
                          <a:cs typeface="Times New Roman" pitchFamily="18" charset="0"/>
                        </a:rPr>
                        <a:t>Реализация современных, в том числе интерактивных форм воспитательного воздействия</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Times New Roman" pitchFamily="18" charset="0"/>
                          <a:ea typeface="+mn-ea"/>
                          <a:cs typeface="Times New Roman" pitchFamily="18" charset="0"/>
                        </a:rPr>
                        <a:t>Актуализация  средств воспитания, изучение современных форм и методов педагогического воздействия</a:t>
                      </a:r>
                    </a:p>
                  </a:txBody>
                  <a:tcPr/>
                </a:tc>
              </a:tr>
              <a:tr h="433235">
                <a:tc>
                  <a:txBody>
                    <a:bodyPr/>
                    <a:lstStyle/>
                    <a:p>
                      <a:pPr algn="just"/>
                      <a:r>
                        <a:rPr lang="ru-RU" sz="1400" kern="1200" dirty="0" smtClean="0">
                          <a:solidFill>
                            <a:schemeClr val="tx1"/>
                          </a:solidFill>
                          <a:latin typeface="Times New Roman" pitchFamily="18" charset="0"/>
                          <a:ea typeface="+mn-ea"/>
                          <a:cs typeface="Times New Roman" pitchFamily="18" charset="0"/>
                        </a:rPr>
                        <a:t>Определение и принятие правил поведения учащихся</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Times New Roman" pitchFamily="18" charset="0"/>
                          <a:ea typeface="+mn-ea"/>
                          <a:cs typeface="Times New Roman" pitchFamily="18" charset="0"/>
                        </a:rPr>
                        <a:t>Навыки разъяснения положений Устава и Правил внутреннего распорядка школы для учащихся и их родителей (законных представителей)</a:t>
                      </a:r>
                    </a:p>
                  </a:txBody>
                  <a:tcPr/>
                </a:tc>
              </a:tr>
              <a:tr h="433235">
                <a:tc>
                  <a:txBody>
                    <a:bodyPr/>
                    <a:lstStyle/>
                    <a:p>
                      <a:pPr algn="just"/>
                      <a:r>
                        <a:rPr lang="ru-RU" sz="1400" kern="1200" dirty="0" smtClean="0">
                          <a:solidFill>
                            <a:schemeClr val="tx1"/>
                          </a:solidFill>
                          <a:latin typeface="Times New Roman" pitchFamily="18" charset="0"/>
                          <a:ea typeface="+mn-ea"/>
                          <a:cs typeface="Times New Roman" pitchFamily="18" charset="0"/>
                        </a:rPr>
                        <a:t>Проектирование ситуаций и событий, развивающих эмоционально-ценностную сферу ребёнка</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Times New Roman" pitchFamily="18" charset="0"/>
                          <a:ea typeface="+mn-ea"/>
                          <a:cs typeface="Times New Roman" pitchFamily="18" charset="0"/>
                        </a:rPr>
                        <a:t>Координация воспитательной работы учителя с родителями обучающихся и школьными психологами</a:t>
                      </a:r>
                    </a:p>
                  </a:txBody>
                  <a:tcPr/>
                </a:tc>
              </a:tr>
              <a:tr h="433235">
                <a:tc>
                  <a:txBody>
                    <a:bodyPr/>
                    <a:lstStyle/>
                    <a:p>
                      <a:pPr marL="0" algn="just" defTabSz="914400" rtl="0" eaLnBrk="1" latinLnBrk="0" hangingPunct="1"/>
                      <a:r>
                        <a:rPr lang="ru-RU" sz="1400" kern="1200" dirty="0" smtClean="0">
                          <a:solidFill>
                            <a:schemeClr val="tx1"/>
                          </a:solidFill>
                          <a:latin typeface="Times New Roman" pitchFamily="18" charset="0"/>
                          <a:ea typeface="+mn-ea"/>
                          <a:cs typeface="Times New Roman" pitchFamily="18" charset="0"/>
                        </a:rPr>
                        <a:t>Помощь и поддержка в организации ученических форм самоуправления</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Times New Roman" pitchFamily="18" charset="0"/>
                          <a:ea typeface="+mn-ea"/>
                          <a:cs typeface="Times New Roman" pitchFamily="18" charset="0"/>
                        </a:rPr>
                        <a:t>Определение конкретных задач Совета старшеклассников в школе, организация ответственного и систематического сопровождения деятельности самоуправления со стороны педагогических работников</a:t>
                      </a:r>
                    </a:p>
                  </a:txBody>
                  <a:tcPr/>
                </a:tc>
              </a:tr>
              <a:tr h="433235">
                <a:tc>
                  <a:txBody>
                    <a:bodyPr/>
                    <a:lstStyle/>
                    <a:p>
                      <a:pPr marL="0" algn="just" defTabSz="914400" rtl="0" eaLnBrk="1" latinLnBrk="0" hangingPunct="1"/>
                      <a:r>
                        <a:rPr lang="ru-RU" sz="1400" kern="1200" dirty="0" smtClean="0">
                          <a:solidFill>
                            <a:schemeClr val="tx1"/>
                          </a:solidFill>
                          <a:latin typeface="Times New Roman" pitchFamily="18" charset="0"/>
                          <a:ea typeface="+mn-ea"/>
                          <a:cs typeface="Times New Roman" pitchFamily="18" charset="0"/>
                        </a:rPr>
                        <a:t>Создание/поддержание уклада жизни ОУ</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Times New Roman" pitchFamily="18" charset="0"/>
                          <a:ea typeface="+mn-ea"/>
                          <a:cs typeface="Times New Roman" pitchFamily="18" charset="0"/>
                        </a:rPr>
                        <a:t>Обеспечение  преемственности при переходе учебного коллектива на новый уровень образования </a:t>
                      </a: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7861821" cy="1143000"/>
          </a:xfrm>
        </p:spPr>
        <p:txBody>
          <a:bodyPr/>
          <a:lstStyle/>
          <a:p>
            <a:pPr algn="r"/>
            <a:r>
              <a:rPr lang="ru-RU" sz="2800" dirty="0" smtClean="0">
                <a:solidFill>
                  <a:schemeClr val="tx1">
                    <a:lumMod val="95000"/>
                  </a:schemeClr>
                </a:solidFill>
                <a:latin typeface="Segoe Print" pitchFamily="2" charset="0"/>
              </a:rPr>
              <a:t>«Педагогические дефициты: функциональный подход»</a:t>
            </a:r>
            <a:endParaRPr lang="ru-RU" sz="2800"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179512" y="1412776"/>
            <a:ext cx="3672408" cy="5257417"/>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211960" y="1484784"/>
            <a:ext cx="3556753" cy="5170339"/>
          </a:xfrm>
          <a:prstGeom prst="rect">
            <a:avLst/>
          </a:prstGeom>
          <a:noFill/>
          <a:ln w="9525">
            <a:noFill/>
            <a:miter lim="800000"/>
            <a:headEnd/>
            <a:tailEnd/>
          </a:ln>
        </p:spPr>
      </p:pic>
      <p:sp>
        <p:nvSpPr>
          <p:cNvPr id="6" name="Стрелка влево 5"/>
          <p:cNvSpPr/>
          <p:nvPr/>
        </p:nvSpPr>
        <p:spPr>
          <a:xfrm>
            <a:off x="7596336" y="1772816"/>
            <a:ext cx="1152128" cy="2880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282334" y="908720"/>
            <a:ext cx="8744218" cy="5400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316379" y="620688"/>
            <a:ext cx="8643093" cy="557748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179512" y="908720"/>
            <a:ext cx="8833657" cy="468051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r"/>
            <a:r>
              <a:rPr lang="ru-RU" sz="2800" dirty="0" smtClean="0">
                <a:solidFill>
                  <a:schemeClr val="tx1">
                    <a:lumMod val="95000"/>
                  </a:schemeClr>
                </a:solidFill>
                <a:effectLst/>
                <a:latin typeface="Segoe Print" pitchFamily="2" charset="0"/>
                <a:ea typeface="+mn-ea"/>
                <a:cs typeface="+mn-cs"/>
              </a:rPr>
              <a:t>Нормативные и методические документы </a:t>
            </a:r>
            <a:endParaRPr lang="ru-RU" sz="2800" dirty="0">
              <a:solidFill>
                <a:schemeClr val="tx1">
                  <a:lumMod val="95000"/>
                </a:schemeClr>
              </a:solidFill>
              <a:effectLst/>
              <a:latin typeface="Segoe Print" pitchFamily="2" charset="0"/>
              <a:ea typeface="+mn-ea"/>
              <a:cs typeface="+mn-cs"/>
            </a:endParaRPr>
          </a:p>
        </p:txBody>
      </p:sp>
      <p:sp>
        <p:nvSpPr>
          <p:cNvPr id="2" name="Содержимое 1"/>
          <p:cNvSpPr>
            <a:spLocks noGrp="1"/>
          </p:cNvSpPr>
          <p:nvPr>
            <p:ph idx="1"/>
          </p:nvPr>
        </p:nvSpPr>
        <p:spPr>
          <a:xfrm>
            <a:off x="1043608" y="1412776"/>
            <a:ext cx="7941568" cy="4320480"/>
          </a:xfrm>
          <a:solidFill>
            <a:schemeClr val="accent3"/>
          </a:solidFill>
        </p:spPr>
        <p:txBody>
          <a:bodyPr>
            <a:normAutofit fontScale="47500" lnSpcReduction="20000"/>
          </a:bodyPr>
          <a:lstStyle/>
          <a:p>
            <a:pPr algn="just">
              <a:buNone/>
            </a:pPr>
            <a:r>
              <a:rPr lang="ru-RU" sz="2900" u="sng" dirty="0" smtClean="0">
                <a:solidFill>
                  <a:schemeClr val="bg1">
                    <a:lumMod val="50000"/>
                  </a:schemeClr>
                </a:solidFill>
                <a:latin typeface="Times New Roman" pitchFamily="18" charset="0"/>
                <a:cs typeface="Times New Roman" pitchFamily="18" charset="0"/>
              </a:rPr>
              <a:t>Федеральные:</a:t>
            </a:r>
            <a:endParaRPr lang="ru-RU" sz="2900" dirty="0" smtClean="0">
              <a:solidFill>
                <a:schemeClr val="bg1">
                  <a:lumMod val="50000"/>
                </a:schemeClr>
              </a:solidFill>
              <a:latin typeface="Times New Roman" pitchFamily="18" charset="0"/>
              <a:cs typeface="Times New Roman" pitchFamily="18" charset="0"/>
            </a:endParaRPr>
          </a:p>
          <a:p>
            <a:pPr algn="just"/>
            <a:r>
              <a:rPr lang="ru-RU" sz="2900" kern="1200" dirty="0" smtClean="0">
                <a:latin typeface="Times New Roman" pitchFamily="18" charset="0"/>
                <a:cs typeface="Times New Roman" pitchFamily="18" charset="0"/>
              </a:rPr>
              <a:t>Указ Президента Российской Федерации от 7 мая 2018 года №204 «О национальных целях и стратегических задачах развития Российской Федерации на период до 2024 года», Национальный проект «Образование»</a:t>
            </a:r>
          </a:p>
          <a:p>
            <a:pPr lvl="0" algn="just"/>
            <a:r>
              <a:rPr lang="ru-RU" sz="2900" kern="1200" dirty="0" smtClean="0">
                <a:latin typeface="Times New Roman" pitchFamily="18" charset="0"/>
                <a:cs typeface="Times New Roman" pitchFamily="18" charset="0"/>
              </a:rPr>
              <a:t>Распоряжение  Правительства РФ от 31.12.2019 № 3273-р «Об утверждении основных принципов национальной системы профессионального роста педагогических работников РФ, включая национальную систему учительского роста» </a:t>
            </a:r>
          </a:p>
          <a:p>
            <a:pPr algn="just"/>
            <a:r>
              <a:rPr lang="ru-RU" sz="2900" kern="1200" dirty="0" smtClean="0">
                <a:latin typeface="Times New Roman" pitchFamily="18" charset="0"/>
                <a:cs typeface="Times New Roman" pitchFamily="18" charset="0"/>
              </a:rPr>
              <a:t>Приказ Минтруда России от 18.10.2013 № 544н</a:t>
            </a:r>
            <a:br>
              <a:rPr lang="ru-RU" sz="2900" kern="1200" dirty="0" smtClean="0">
                <a:latin typeface="Times New Roman" pitchFamily="18" charset="0"/>
                <a:cs typeface="Times New Roman" pitchFamily="18" charset="0"/>
              </a:rPr>
            </a:br>
            <a:r>
              <a:rPr lang="ru-RU" sz="2900" kern="1200" dirty="0" smtClean="0">
                <a:latin typeface="Times New Roman" pitchFamily="18" charset="0"/>
                <a:cs typeface="Times New Roman" pitchFamily="18" charset="0"/>
                <a:hlinkClick r:id="rId3"/>
              </a:rPr>
              <a:t>Об утверждении профессионального стандарта "Педагог (педагогическая деятельность в сфере дошкольного, начального общего, основного общего, среднего общего образования) (воспитатель, учитель)"</a:t>
            </a:r>
            <a:r>
              <a:rPr lang="ru-RU" sz="2900" kern="1200" dirty="0" smtClean="0">
                <a:latin typeface="Times New Roman" pitchFamily="18" charset="0"/>
                <a:cs typeface="Times New Roman" pitchFamily="18" charset="0"/>
              </a:rPr>
              <a:t/>
            </a:r>
            <a:br>
              <a:rPr lang="ru-RU" sz="2900" kern="1200" dirty="0" smtClean="0">
                <a:latin typeface="Times New Roman" pitchFamily="18" charset="0"/>
                <a:cs typeface="Times New Roman" pitchFamily="18" charset="0"/>
              </a:rPr>
            </a:br>
            <a:endParaRPr lang="ru-RU" i="1" dirty="0" smtClean="0"/>
          </a:p>
          <a:p>
            <a:pPr lvl="0" algn="just">
              <a:buNone/>
            </a:pPr>
            <a:r>
              <a:rPr lang="ru-RU" sz="2900" u="sng" dirty="0" smtClean="0">
                <a:solidFill>
                  <a:schemeClr val="bg1">
                    <a:lumMod val="50000"/>
                  </a:schemeClr>
                </a:solidFill>
                <a:latin typeface="Times New Roman" pitchFamily="18" charset="0"/>
                <a:cs typeface="Times New Roman" pitchFamily="18" charset="0"/>
              </a:rPr>
              <a:t>Региональные:</a:t>
            </a:r>
          </a:p>
          <a:p>
            <a:pPr algn="just"/>
            <a:r>
              <a:rPr lang="ru-RU" sz="2900" kern="1200" dirty="0" smtClean="0">
                <a:latin typeface="Times New Roman" pitchFamily="18" charset="0"/>
                <a:cs typeface="Times New Roman" pitchFamily="18" charset="0"/>
              </a:rPr>
              <a:t>Постановление Правительства Самарской области </a:t>
            </a:r>
            <a:r>
              <a:rPr lang="ru-RU" sz="2900" kern="1200" dirty="0" smtClean="0">
                <a:latin typeface="Times New Roman" pitchFamily="18" charset="0"/>
                <a:cs typeface="Times New Roman" pitchFamily="18" charset="0"/>
                <a:hlinkClick r:id="rId4"/>
              </a:rPr>
              <a:t>№ 635 от 02.11.2018 г.</a:t>
            </a:r>
            <a:r>
              <a:rPr lang="ru-RU" sz="2900" kern="1200" dirty="0" smtClean="0">
                <a:latin typeface="Times New Roman" pitchFamily="18" charset="0"/>
                <a:cs typeface="Times New Roman" pitchFamily="18" charset="0"/>
              </a:rPr>
              <a:t> «Об общей координации реализации национальных и федеральных проектов и внесении изменений в отдельные постановления Правительства Самарской области»</a:t>
            </a:r>
          </a:p>
          <a:p>
            <a:pPr algn="just"/>
            <a:r>
              <a:rPr lang="ru-RU" sz="2900" kern="1200" dirty="0" smtClean="0">
                <a:latin typeface="Times New Roman" pitchFamily="18" charset="0"/>
                <a:cs typeface="Times New Roman" pitchFamily="18" charset="0"/>
              </a:rPr>
              <a:t>ПАСПОРТ региональной составляющей федерального проекта «Учитель будущего» (УТВЕРЖДЕН протоколом Совета по национальным и приоритетным проектам Самарской области от 29.12.2018 № ДА-1)</a:t>
            </a:r>
          </a:p>
          <a:p>
            <a:pPr lvl="0" algn="just"/>
            <a:r>
              <a:rPr lang="ru-RU" sz="2900" kern="1200" dirty="0" smtClean="0">
                <a:latin typeface="Times New Roman" pitchFamily="18" charset="0"/>
                <a:cs typeface="Times New Roman" pitchFamily="18" charset="0"/>
              </a:rPr>
              <a:t>Распоряжение  министерства образования и науки Самарской области от 18.01.2021 №54-р «О региональной программе многофункционального наставничества педагогических работников в общеобразовательных организациях Самарской области»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a:stretch>
            <a:fillRect/>
          </a:stretch>
        </p:blipFill>
        <p:spPr bwMode="auto">
          <a:xfrm>
            <a:off x="395536" y="764704"/>
            <a:ext cx="8496944" cy="575904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a:stretch>
            <a:fillRect/>
          </a:stretch>
        </p:blipFill>
        <p:spPr bwMode="auto">
          <a:xfrm>
            <a:off x="299264" y="620688"/>
            <a:ext cx="8643925" cy="583264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318068" y="548681"/>
            <a:ext cx="8610100" cy="583264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323528" y="548680"/>
            <a:ext cx="8586319" cy="576064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281526" y="476672"/>
            <a:ext cx="8610954" cy="604615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168318" y="404664"/>
            <a:ext cx="8796170" cy="616287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22313" y="4505325"/>
            <a:ext cx="7772400" cy="1083915"/>
          </a:xfrm>
        </p:spPr>
        <p:txBody>
          <a:bodyPr>
            <a:normAutofit/>
          </a:bodyPr>
          <a:lstStyle/>
          <a:p>
            <a:pPr algn="r"/>
            <a:r>
              <a:rPr lang="ru-RU" dirty="0" smtClean="0"/>
              <a:t>(</a:t>
            </a:r>
            <a:r>
              <a:rPr lang="ru-RU" sz="2700" dirty="0" smtClean="0"/>
              <a:t>автор не известен)</a:t>
            </a:r>
            <a:endParaRPr lang="ru-RU" sz="2700" dirty="0"/>
          </a:p>
        </p:txBody>
      </p:sp>
      <p:sp>
        <p:nvSpPr>
          <p:cNvPr id="5" name="Текст 4"/>
          <p:cNvSpPr>
            <a:spLocks noGrp="1"/>
          </p:cNvSpPr>
          <p:nvPr>
            <p:ph type="body" idx="1"/>
          </p:nvPr>
        </p:nvSpPr>
        <p:spPr>
          <a:xfrm>
            <a:off x="1115616" y="1052736"/>
            <a:ext cx="7772400" cy="4608512"/>
          </a:xfrm>
        </p:spPr>
        <p:txBody>
          <a:bodyPr>
            <a:normAutofit fontScale="85000" lnSpcReduction="10000"/>
          </a:bodyPr>
          <a:lstStyle/>
          <a:p>
            <a:pPr algn="just"/>
            <a:endParaRPr lang="ru-RU" sz="5200" dirty="0" smtClean="0">
              <a:latin typeface="Segoe Print" pitchFamily="2" charset="0"/>
            </a:endParaRPr>
          </a:p>
          <a:p>
            <a:pPr algn="just"/>
            <a:r>
              <a:rPr lang="ru-RU" sz="5200" dirty="0" smtClean="0">
                <a:latin typeface="Segoe Print" pitchFamily="2" charset="0"/>
              </a:rPr>
              <a:t>«Настоящий Учитель прикасается к Вечности — никто не знает когда начинается его влияние и где оно заканчивается»</a:t>
            </a:r>
          </a:p>
          <a:p>
            <a:pPr algn="just"/>
            <a:endParaRPr lang="ru-RU" sz="5200" dirty="0" smtClean="0">
              <a:latin typeface="Segoe Print" pitchFamily="2" charset="0"/>
            </a:endParaRPr>
          </a:p>
          <a:p>
            <a:pPr algn="just"/>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274638"/>
            <a:ext cx="7313613" cy="778098"/>
          </a:xfrm>
        </p:spPr>
        <p:txBody>
          <a:bodyPr/>
          <a:lstStyle/>
          <a:p>
            <a:pPr algn="r"/>
            <a:r>
              <a:rPr lang="ru-RU" sz="2800" dirty="0" smtClean="0">
                <a:solidFill>
                  <a:schemeClr val="tx1">
                    <a:lumMod val="95000"/>
                  </a:schemeClr>
                </a:solidFill>
                <a:latin typeface="Segoe Print" pitchFamily="2" charset="0"/>
                <a:ea typeface="+mn-ea"/>
                <a:cs typeface="+mn-cs"/>
              </a:rPr>
              <a:t>«Педагогические дефициты»</a:t>
            </a:r>
            <a:endParaRPr lang="ru-RU" sz="2800" dirty="0">
              <a:solidFill>
                <a:schemeClr val="tx1">
                  <a:lumMod val="95000"/>
                </a:schemeClr>
              </a:solidFill>
              <a:latin typeface="Segoe Print" pitchFamily="2" charset="0"/>
              <a:ea typeface="+mn-ea"/>
              <a:cs typeface="+mn-cs"/>
            </a:endParaRPr>
          </a:p>
        </p:txBody>
      </p:sp>
      <p:graphicFrame>
        <p:nvGraphicFramePr>
          <p:cNvPr id="4" name="Содержимое 3"/>
          <p:cNvGraphicFramePr>
            <a:graphicFrameLocks noGrp="1"/>
          </p:cNvGraphicFramePr>
          <p:nvPr>
            <p:ph idx="1"/>
          </p:nvPr>
        </p:nvGraphicFramePr>
        <p:xfrm>
          <a:off x="1447800" y="1600200"/>
          <a:ext cx="731361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274638"/>
            <a:ext cx="7313613" cy="778098"/>
          </a:xfrm>
        </p:spPr>
        <p:txBody>
          <a:bodyPr/>
          <a:lstStyle/>
          <a:p>
            <a:pPr algn="r"/>
            <a:r>
              <a:rPr lang="ru-RU" sz="2800" dirty="0" smtClean="0">
                <a:solidFill>
                  <a:schemeClr val="tx1">
                    <a:lumMod val="95000"/>
                  </a:schemeClr>
                </a:solidFill>
                <a:latin typeface="Segoe Print" pitchFamily="2" charset="0"/>
                <a:ea typeface="+mn-ea"/>
                <a:cs typeface="+mn-cs"/>
              </a:rPr>
              <a:t>«Педагогические дефициты: объективный подход»</a:t>
            </a:r>
            <a:endParaRPr lang="ru-RU" sz="2800" dirty="0">
              <a:solidFill>
                <a:schemeClr val="tx1">
                  <a:lumMod val="95000"/>
                </a:schemeClr>
              </a:solidFill>
              <a:latin typeface="Segoe Print" pitchFamily="2" charset="0"/>
              <a:ea typeface="+mn-ea"/>
              <a:cs typeface="+mn-cs"/>
            </a:endParaRPr>
          </a:p>
        </p:txBody>
      </p:sp>
      <p:graphicFrame>
        <p:nvGraphicFramePr>
          <p:cNvPr id="4" name="Содержимое 3"/>
          <p:cNvGraphicFramePr>
            <a:graphicFrameLocks noGrp="1"/>
          </p:cNvGraphicFramePr>
          <p:nvPr>
            <p:ph idx="1"/>
          </p:nvPr>
        </p:nvGraphicFramePr>
        <p:xfrm>
          <a:off x="251520" y="692696"/>
          <a:ext cx="889248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20000"/>
              <a:lumOff val="80000"/>
            </a:schemeClr>
          </a:solidFill>
        </p:spPr>
        <p:txBody>
          <a:bodyPr/>
          <a:lstStyle/>
          <a:p>
            <a:pPr algn="r"/>
            <a:r>
              <a:rPr lang="ru-RU" sz="2400" dirty="0" smtClean="0">
                <a:solidFill>
                  <a:schemeClr val="tx1">
                    <a:lumMod val="95000"/>
                  </a:schemeClr>
                </a:solidFill>
                <a:latin typeface="Segoe Print" pitchFamily="2" charset="0"/>
                <a:ea typeface="+mn-ea"/>
                <a:cs typeface="+mn-cs"/>
              </a:rPr>
              <a:t>На </a:t>
            </a:r>
            <a:r>
              <a:rPr lang="ru-RU" sz="2400" b="1" dirty="0" smtClean="0">
                <a:solidFill>
                  <a:schemeClr val="tx1">
                    <a:lumMod val="95000"/>
                  </a:schemeClr>
                </a:solidFill>
                <a:latin typeface="Segoe Print" pitchFamily="2" charset="0"/>
                <a:ea typeface="+mn-ea"/>
                <a:cs typeface="+mn-cs"/>
              </a:rPr>
              <a:t>этапе самоопределения, идентификации и адаптации для </a:t>
            </a:r>
            <a:r>
              <a:rPr lang="ru-RU" sz="2400" dirty="0" smtClean="0">
                <a:solidFill>
                  <a:schemeClr val="tx1">
                    <a:lumMod val="95000"/>
                  </a:schemeClr>
                </a:solidFill>
                <a:latin typeface="Segoe Print" pitchFamily="2" charset="0"/>
                <a:ea typeface="+mn-ea"/>
                <a:cs typeface="+mn-cs"/>
              </a:rPr>
              <a:t>педагогов в основном характерно:</a:t>
            </a:r>
            <a:endParaRPr lang="ru-RU" dirty="0"/>
          </a:p>
        </p:txBody>
      </p:sp>
      <p:sp>
        <p:nvSpPr>
          <p:cNvPr id="3" name="Содержимое 2"/>
          <p:cNvSpPr>
            <a:spLocks noGrp="1"/>
          </p:cNvSpPr>
          <p:nvPr>
            <p:ph idx="1"/>
          </p:nvPr>
        </p:nvSpPr>
        <p:spPr>
          <a:solidFill>
            <a:schemeClr val="accent3"/>
          </a:solidFill>
        </p:spPr>
        <p:txBody>
          <a:bodyPr/>
          <a:lstStyle/>
          <a:p>
            <a:pPr algn="just" eaLnBrk="0"/>
            <a:r>
              <a:rPr lang="ru-RU" sz="2400" kern="1200" dirty="0" smtClean="0">
                <a:latin typeface="Times New Roman" pitchFamily="18" charset="0"/>
                <a:cs typeface="Times New Roman" pitchFamily="18" charset="0"/>
              </a:rPr>
              <a:t>осуществление деятельности по методическим рекомендациям, инструкциям;</a:t>
            </a:r>
          </a:p>
          <a:p>
            <a:pPr algn="just" eaLnBrk="0"/>
            <a:r>
              <a:rPr lang="ru-RU" sz="2400" kern="1200" dirty="0" smtClean="0">
                <a:latin typeface="Times New Roman" pitchFamily="18" charset="0"/>
                <a:cs typeface="Times New Roman" pitchFamily="18" charset="0"/>
              </a:rPr>
              <a:t>ориентация на четкое выполнение предписаний;</a:t>
            </a:r>
          </a:p>
          <a:p>
            <a:pPr algn="just" eaLnBrk="0"/>
            <a:r>
              <a:rPr lang="ru-RU" sz="2400" kern="1200" dirty="0" smtClean="0">
                <a:latin typeface="Times New Roman" pitchFamily="18" charset="0"/>
                <a:cs typeface="Times New Roman" pitchFamily="18" charset="0"/>
              </a:rPr>
              <a:t>заимствование образцов деятельности у коллег;</a:t>
            </a:r>
          </a:p>
          <a:p>
            <a:pPr algn="just" eaLnBrk="0"/>
            <a:r>
              <a:rPr lang="ru-RU" sz="2400" kern="1200" dirty="0" smtClean="0">
                <a:latin typeface="Times New Roman" pitchFamily="18" charset="0"/>
                <a:cs typeface="Times New Roman" pitchFamily="18" charset="0"/>
              </a:rPr>
              <a:t>направленность на конечный успех без выполнения действий, способствующих достижению промежуточных успехов, т.е. успех на уровне собственных действий, акцентирование внимания на своих действиях без привлечения к решению педагогических задач учащихся.</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274638"/>
            <a:ext cx="7313613" cy="1282154"/>
          </a:xfrm>
          <a:solidFill>
            <a:schemeClr val="bg2">
              <a:lumMod val="20000"/>
              <a:lumOff val="80000"/>
            </a:schemeClr>
          </a:solidFill>
        </p:spPr>
        <p:txBody>
          <a:bodyPr/>
          <a:lstStyle/>
          <a:p>
            <a:pPr algn="r" eaLnBrk="0"/>
            <a:r>
              <a:rPr lang="ru-RU" sz="2000" dirty="0" smtClean="0">
                <a:solidFill>
                  <a:schemeClr val="tx1">
                    <a:lumMod val="95000"/>
                  </a:schemeClr>
                </a:solidFill>
                <a:latin typeface="Segoe Print" pitchFamily="2" charset="0"/>
                <a:ea typeface="+mn-ea"/>
                <a:cs typeface="+mn-cs"/>
              </a:rPr>
              <a:t>Профессиональные затруднения педагогов общепедагогического характера на </a:t>
            </a:r>
            <a:r>
              <a:rPr lang="ru-RU" sz="2000" b="1" dirty="0" smtClean="0">
                <a:solidFill>
                  <a:schemeClr val="tx1">
                    <a:lumMod val="95000"/>
                  </a:schemeClr>
                </a:solidFill>
                <a:latin typeface="Segoe Print" pitchFamily="2" charset="0"/>
                <a:ea typeface="+mn-ea"/>
                <a:cs typeface="+mn-cs"/>
              </a:rPr>
              <a:t>этапе</a:t>
            </a:r>
            <a:br>
              <a:rPr lang="ru-RU" sz="2000" b="1" dirty="0" smtClean="0">
                <a:solidFill>
                  <a:schemeClr val="tx1">
                    <a:lumMod val="95000"/>
                  </a:schemeClr>
                </a:solidFill>
                <a:latin typeface="Segoe Print" pitchFamily="2" charset="0"/>
                <a:ea typeface="+mn-ea"/>
                <a:cs typeface="+mn-cs"/>
              </a:rPr>
            </a:br>
            <a:r>
              <a:rPr lang="ru-RU" sz="2000" b="1" dirty="0" smtClean="0">
                <a:solidFill>
                  <a:schemeClr val="tx1">
                    <a:lumMod val="95000"/>
                  </a:schemeClr>
                </a:solidFill>
                <a:latin typeface="Segoe Print" pitchFamily="2" charset="0"/>
                <a:ea typeface="+mn-ea"/>
                <a:cs typeface="+mn-cs"/>
              </a:rPr>
              <a:t>самоопределения, идентификации и адаптации </a:t>
            </a:r>
          </a:p>
        </p:txBody>
      </p:sp>
      <p:sp>
        <p:nvSpPr>
          <p:cNvPr id="3" name="Содержимое 2"/>
          <p:cNvSpPr>
            <a:spLocks noGrp="1"/>
          </p:cNvSpPr>
          <p:nvPr>
            <p:ph idx="1"/>
          </p:nvPr>
        </p:nvSpPr>
        <p:spPr>
          <a:xfrm>
            <a:off x="1403648" y="1988840"/>
            <a:ext cx="7313613" cy="3773016"/>
          </a:xfrm>
          <a:solidFill>
            <a:schemeClr val="accent3"/>
          </a:solidFill>
        </p:spPr>
        <p:txBody>
          <a:bodyPr/>
          <a:lstStyle/>
          <a:p>
            <a:pPr algn="just" eaLnBrk="0"/>
            <a:r>
              <a:rPr lang="ru-RU" sz="2400" kern="1200" dirty="0" smtClean="0">
                <a:latin typeface="Times New Roman" pitchFamily="18" charset="0"/>
                <a:cs typeface="Times New Roman" pitchFamily="18" charset="0"/>
              </a:rPr>
              <a:t>низкий уровень рефлексивных и прогностических способностей;</a:t>
            </a:r>
          </a:p>
          <a:p>
            <a:pPr algn="just" eaLnBrk="0"/>
            <a:r>
              <a:rPr lang="ru-RU" sz="2400" kern="1200" dirty="0" smtClean="0">
                <a:latin typeface="Times New Roman" pitchFamily="18" charset="0"/>
                <a:cs typeface="Times New Roman" pitchFamily="18" charset="0"/>
              </a:rPr>
              <a:t>ситуативный уровень обнаружения педагогической проблемности;</a:t>
            </a:r>
          </a:p>
          <a:p>
            <a:pPr algn="just" eaLnBrk="0"/>
            <a:r>
              <a:rPr lang="ru-RU" sz="2400" kern="1200" dirty="0" smtClean="0">
                <a:latin typeface="Times New Roman" pitchFamily="18" charset="0"/>
                <a:cs typeface="Times New Roman" pitchFamily="18" charset="0"/>
              </a:rPr>
              <a:t>преобладание деловой и личностной направленности над коммуникативной; </a:t>
            </a:r>
          </a:p>
          <a:p>
            <a:pPr algn="just" eaLnBrk="0"/>
            <a:r>
              <a:rPr lang="ru-RU" sz="2400" kern="1200" dirty="0" smtClean="0">
                <a:latin typeface="Times New Roman" pitchFamily="18" charset="0"/>
                <a:cs typeface="Times New Roman" pitchFamily="18" charset="0"/>
              </a:rPr>
              <a:t>низкий уровень мотивации достижения; </a:t>
            </a:r>
          </a:p>
          <a:p>
            <a:pPr algn="just" eaLnBrk="0"/>
            <a:r>
              <a:rPr lang="ru-RU" sz="2400" kern="1200" dirty="0" smtClean="0">
                <a:latin typeface="Times New Roman" pitchFamily="18" charset="0"/>
                <a:cs typeface="Times New Roman" pitchFamily="18" charset="0"/>
              </a:rPr>
              <a:t>нейтральное или негативное отношением к себе как профессионалу.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3" cstate="print"/>
          <a:srcRect/>
          <a:stretch>
            <a:fillRect/>
          </a:stretch>
        </p:blipFill>
        <p:spPr bwMode="auto">
          <a:xfrm>
            <a:off x="90158" y="387754"/>
            <a:ext cx="8874329" cy="573840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274638"/>
            <a:ext cx="7313613" cy="2002234"/>
          </a:xfrm>
          <a:solidFill>
            <a:schemeClr val="bg2">
              <a:lumMod val="20000"/>
              <a:lumOff val="80000"/>
            </a:schemeClr>
          </a:solidFill>
        </p:spPr>
        <p:txBody>
          <a:bodyPr/>
          <a:lstStyle/>
          <a:p>
            <a:pPr algn="r" eaLnBrk="0"/>
            <a:r>
              <a:rPr lang="ru-RU" sz="2000" dirty="0" smtClean="0">
                <a:solidFill>
                  <a:schemeClr val="tx1">
                    <a:lumMod val="95000"/>
                  </a:schemeClr>
                </a:solidFill>
                <a:latin typeface="Segoe Print" pitchFamily="2" charset="0"/>
                <a:ea typeface="+mn-ea"/>
                <a:cs typeface="+mn-cs"/>
              </a:rPr>
              <a:t>Затруднения личностно-профессионального развития педагога на </a:t>
            </a:r>
            <a:r>
              <a:rPr lang="ru-RU" sz="2000" b="1" dirty="0" smtClean="0">
                <a:solidFill>
                  <a:schemeClr val="tx1">
                    <a:lumMod val="95000"/>
                  </a:schemeClr>
                </a:solidFill>
                <a:latin typeface="Segoe Print" pitchFamily="2" charset="0"/>
                <a:ea typeface="+mn-ea"/>
                <a:cs typeface="+mn-cs"/>
              </a:rPr>
              <a:t>этапе самовыражения, накопления опыта и создания индивидуального стиля деятельности: </a:t>
            </a:r>
          </a:p>
        </p:txBody>
      </p:sp>
      <p:sp>
        <p:nvSpPr>
          <p:cNvPr id="3" name="Содержимое 2"/>
          <p:cNvSpPr>
            <a:spLocks noGrp="1"/>
          </p:cNvSpPr>
          <p:nvPr>
            <p:ph idx="1"/>
          </p:nvPr>
        </p:nvSpPr>
        <p:spPr>
          <a:xfrm>
            <a:off x="1447800" y="2852935"/>
            <a:ext cx="7313613" cy="2592289"/>
          </a:xfrm>
          <a:solidFill>
            <a:schemeClr val="accent3"/>
          </a:solidFill>
        </p:spPr>
        <p:txBody>
          <a:bodyPr/>
          <a:lstStyle/>
          <a:p>
            <a:pPr algn="just" eaLnBrk="0"/>
            <a:r>
              <a:rPr lang="ru-RU" sz="2400" kern="1200" dirty="0" smtClean="0">
                <a:latin typeface="Times New Roman" pitchFamily="18" charset="0"/>
                <a:cs typeface="Times New Roman" pitchFamily="18" charset="0"/>
              </a:rPr>
              <a:t>в подготовке и проведении занятий;</a:t>
            </a:r>
          </a:p>
          <a:p>
            <a:pPr algn="just" eaLnBrk="0"/>
            <a:r>
              <a:rPr lang="ru-RU" sz="2400" kern="1200" dirty="0" smtClean="0">
                <a:latin typeface="Times New Roman" pitchFamily="18" charset="0"/>
                <a:cs typeface="Times New Roman" pitchFamily="18" charset="0"/>
              </a:rPr>
              <a:t>в собственных разочарованиях педагогов, возникающих в учебном процессе;</a:t>
            </a:r>
          </a:p>
          <a:p>
            <a:pPr algn="just" eaLnBrk="0"/>
            <a:r>
              <a:rPr lang="ru-RU" sz="2400" kern="1200" dirty="0" smtClean="0">
                <a:latin typeface="Times New Roman" pitchFamily="18" charset="0"/>
                <a:cs typeface="Times New Roman" pitchFamily="18" charset="0"/>
              </a:rPr>
              <a:t>в выборе методов и содержания учебного материала, компетентности педагога.</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467544" y="260648"/>
            <a:ext cx="4032448" cy="60702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860032" y="260647"/>
            <a:ext cx="4009613" cy="607909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 ежедневником</Template>
  <TotalTime>1981</TotalTime>
  <Words>3914</Words>
  <Application>Microsoft Office PowerPoint</Application>
  <PresentationFormat>Экран (4:3)</PresentationFormat>
  <Paragraphs>280</Paragraphs>
  <Slides>26</Slides>
  <Notes>26</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WritingDesignTemplate</vt:lpstr>
      <vt:lpstr>Кондрашова Е.А., зам. директора по УВР  муниципального бюджетного общеобразовательного учреждения  городского округа Тольятти  «Школа с углубленным изучением отдельных предметов № 94» </vt:lpstr>
      <vt:lpstr>Нормативные и методические документы </vt:lpstr>
      <vt:lpstr>«Педагогические дефициты»</vt:lpstr>
      <vt:lpstr>«Педагогические дефициты: объективный подход»</vt:lpstr>
      <vt:lpstr>На этапе самоопределения, идентификации и адаптации для педагогов в основном характерно:</vt:lpstr>
      <vt:lpstr>Профессиональные затруднения педагогов общепедагогического характера на этапе самоопределения, идентификации и адаптации </vt:lpstr>
      <vt:lpstr>Слайд 7</vt:lpstr>
      <vt:lpstr>Затруднения личностно-профессионального развития педагога на этапе самовыражения, накопления опыта и создания индивидуального стиля деятельности: </vt:lpstr>
      <vt:lpstr>Слайд 9</vt:lpstr>
      <vt:lpstr>Профессиональные затруднения педагогов общепедагогического характера на этапе самоактуализации в совместной деятельности с учащимися:</vt:lpstr>
      <vt:lpstr>Слайд 11</vt:lpstr>
      <vt:lpstr>«Педагогические дефициты: проблемный подход»</vt:lpstr>
      <vt:lpstr>Развитие функциональной грамотности обучающихся</vt:lpstr>
      <vt:lpstr>Оценка метапредметных результатов обучающихся</vt:lpstr>
      <vt:lpstr>Организация воспитательной работы</vt:lpstr>
      <vt:lpstr>«Педагогические дефициты: функциональный подход»</vt:lpstr>
      <vt:lpstr>Слайд 17</vt:lpstr>
      <vt:lpstr>Слайд 18</vt:lpstr>
      <vt:lpstr>Слайд 19</vt:lpstr>
      <vt:lpstr>Слайд 20</vt:lpstr>
      <vt:lpstr>Слайд 21</vt:lpstr>
      <vt:lpstr>Слайд 22</vt:lpstr>
      <vt:lpstr>Слайд 23</vt:lpstr>
      <vt:lpstr>Слайд 24</vt:lpstr>
      <vt:lpstr>Слайд 25</vt:lpstr>
      <vt:lpstr>(автор не известен)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Кондрашова Е.А., зам. директора по УВР  муниципального бюджетного общеобразовательного учреждения  городского округа Тольятти «Школа с углубленным изучением отдельных предметов № 94»</dc:title>
  <dc:creator>Елена А. Кондрашова</dc:creator>
  <cp:lastModifiedBy>eakondrashova</cp:lastModifiedBy>
  <cp:revision>171</cp:revision>
  <dcterms:created xsi:type="dcterms:W3CDTF">2022-04-18T09:48:41Z</dcterms:created>
  <dcterms:modified xsi:type="dcterms:W3CDTF">2022-09-29T11:48:31Z</dcterms:modified>
</cp:coreProperties>
</file>